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1"/>
  </p:notesMasterIdLst>
  <p:sldIdLst>
    <p:sldId id="257" r:id="rId5"/>
    <p:sldId id="258"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BD9D1A8-9D3D-47FC-94A8-E2DA9808DC7B}" v="4" dt="2024-04-04T15:37:24.9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hdphoto1.wdp>
</file>

<file path=ppt/media/image1.png>
</file>

<file path=ppt/media/image10.jpeg>
</file>

<file path=ppt/media/image11.jpeg>
</file>

<file path=ppt/media/image12.jpeg>
</file>

<file path=ppt/media/image13.png>
</file>

<file path=ppt/media/image2.tmp>
</file>

<file path=ppt/media/image3.jpeg>
</file>

<file path=ppt/media/image4.tmp>
</file>

<file path=ppt/media/image5.png>
</file>

<file path=ppt/media/image6.tmp>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6C765D-8530-4327-9827-D8102EA5BF5D}" type="datetimeFigureOut">
              <a:rPr lang="en-IN" smtClean="0"/>
              <a:t>04-04-2024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3F4CBC-F822-4390-9F3D-E382AE39FD13}" type="slidenum">
              <a:rPr lang="en-IN" smtClean="0"/>
              <a:t>‹#›</a:t>
            </a:fld>
            <a:endParaRPr lang="en-IN"/>
          </a:p>
        </p:txBody>
      </p:sp>
    </p:spTree>
    <p:extLst>
      <p:ext uri="{BB962C8B-B14F-4D97-AF65-F5344CB8AC3E}">
        <p14:creationId xmlns:p14="http://schemas.microsoft.com/office/powerpoint/2010/main" val="29527050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53F4CBC-F822-4390-9F3D-E382AE39FD13}" type="slidenum">
              <a:rPr lang="en-IN" smtClean="0"/>
              <a:t>2</a:t>
            </a:fld>
            <a:endParaRPr lang="en-IN"/>
          </a:p>
        </p:txBody>
      </p:sp>
    </p:spTree>
    <p:extLst>
      <p:ext uri="{BB962C8B-B14F-4D97-AF65-F5344CB8AC3E}">
        <p14:creationId xmlns:p14="http://schemas.microsoft.com/office/powerpoint/2010/main" val="14226324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C4E59-BDA9-4AD4-EF4A-9BF9BB7294C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DE40E2E-540C-8626-AB44-7E52AB3992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7F55635-3BA9-1419-99F9-4C76A9A6DBAD}"/>
              </a:ext>
            </a:extLst>
          </p:cNvPr>
          <p:cNvSpPr>
            <a:spLocks noGrp="1"/>
          </p:cNvSpPr>
          <p:nvPr>
            <p:ph type="dt" sz="half" idx="10"/>
          </p:nvPr>
        </p:nvSpPr>
        <p:spPr/>
        <p:txBody>
          <a:bodyPr/>
          <a:lstStyle/>
          <a:p>
            <a:fld id="{941E7AD1-0D5D-49B8-971A-FA84D1AD1924}" type="datetimeFigureOut">
              <a:rPr lang="en-IN" smtClean="0"/>
              <a:t>03-04-2024</a:t>
            </a:fld>
            <a:endParaRPr lang="en-IN"/>
          </a:p>
        </p:txBody>
      </p:sp>
      <p:sp>
        <p:nvSpPr>
          <p:cNvPr id="5" name="Footer Placeholder 4">
            <a:extLst>
              <a:ext uri="{FF2B5EF4-FFF2-40B4-BE49-F238E27FC236}">
                <a16:creationId xmlns:a16="http://schemas.microsoft.com/office/drawing/2014/main" id="{2FC48758-4E7A-9DD2-9F2D-57D455FAE2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1647331-E2F7-5A7A-6008-7223E078472C}"/>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17702675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9C4A8-B8C0-44EE-3667-F18F6DD84E6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317C9E4-C673-914F-0EB7-6AF71BC0F25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3AB4DA0-E5BA-3604-5136-CC5AFA54B11B}"/>
              </a:ext>
            </a:extLst>
          </p:cNvPr>
          <p:cNvSpPr>
            <a:spLocks noGrp="1"/>
          </p:cNvSpPr>
          <p:nvPr>
            <p:ph type="dt" sz="half" idx="10"/>
          </p:nvPr>
        </p:nvSpPr>
        <p:spPr/>
        <p:txBody>
          <a:bodyPr/>
          <a:lstStyle/>
          <a:p>
            <a:fld id="{941E7AD1-0D5D-49B8-971A-FA84D1AD1924}" type="datetimeFigureOut">
              <a:rPr lang="en-IN" smtClean="0"/>
              <a:t>03-04-2024</a:t>
            </a:fld>
            <a:endParaRPr lang="en-IN"/>
          </a:p>
        </p:txBody>
      </p:sp>
      <p:sp>
        <p:nvSpPr>
          <p:cNvPr id="5" name="Footer Placeholder 4">
            <a:extLst>
              <a:ext uri="{FF2B5EF4-FFF2-40B4-BE49-F238E27FC236}">
                <a16:creationId xmlns:a16="http://schemas.microsoft.com/office/drawing/2014/main" id="{52471B1C-26CA-BAC0-89A0-5C9B5156627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FF3F68-426E-4226-4BA0-D8560ACA5D1C}"/>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33642911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BCCCAF-F587-DD3B-9076-26D0A2EED1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95717A8-2A59-5295-518F-66166951AE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AB8F80-D03E-F852-7B04-80AF162239CF}"/>
              </a:ext>
            </a:extLst>
          </p:cNvPr>
          <p:cNvSpPr>
            <a:spLocks noGrp="1"/>
          </p:cNvSpPr>
          <p:nvPr>
            <p:ph type="dt" sz="half" idx="10"/>
          </p:nvPr>
        </p:nvSpPr>
        <p:spPr/>
        <p:txBody>
          <a:bodyPr/>
          <a:lstStyle/>
          <a:p>
            <a:fld id="{941E7AD1-0D5D-49B8-971A-FA84D1AD1924}" type="datetimeFigureOut">
              <a:rPr lang="en-IN" smtClean="0"/>
              <a:t>03-04-2024</a:t>
            </a:fld>
            <a:endParaRPr lang="en-IN"/>
          </a:p>
        </p:txBody>
      </p:sp>
      <p:sp>
        <p:nvSpPr>
          <p:cNvPr id="5" name="Footer Placeholder 4">
            <a:extLst>
              <a:ext uri="{FF2B5EF4-FFF2-40B4-BE49-F238E27FC236}">
                <a16:creationId xmlns:a16="http://schemas.microsoft.com/office/drawing/2014/main" id="{10E5EB09-FAF4-93ED-7982-A04292F054A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F85315A-152F-A05D-06BE-65EC3A210D66}"/>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29392686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4CE20-815A-3756-FD99-33A236E83D7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832F691-399F-698B-D5BB-F49713ED23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0F67E50-F62F-3F5C-47EF-8707AE170E03}"/>
              </a:ext>
            </a:extLst>
          </p:cNvPr>
          <p:cNvSpPr>
            <a:spLocks noGrp="1"/>
          </p:cNvSpPr>
          <p:nvPr>
            <p:ph type="dt" sz="half" idx="10"/>
          </p:nvPr>
        </p:nvSpPr>
        <p:spPr/>
        <p:txBody>
          <a:bodyPr/>
          <a:lstStyle/>
          <a:p>
            <a:fld id="{941E7AD1-0D5D-49B8-971A-FA84D1AD1924}" type="datetimeFigureOut">
              <a:rPr lang="en-IN" smtClean="0"/>
              <a:t>03-04-2024</a:t>
            </a:fld>
            <a:endParaRPr lang="en-IN"/>
          </a:p>
        </p:txBody>
      </p:sp>
      <p:sp>
        <p:nvSpPr>
          <p:cNvPr id="5" name="Footer Placeholder 4">
            <a:extLst>
              <a:ext uri="{FF2B5EF4-FFF2-40B4-BE49-F238E27FC236}">
                <a16:creationId xmlns:a16="http://schemas.microsoft.com/office/drawing/2014/main" id="{FCBD1B17-19FB-0119-D45F-14904C735EA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F40D5D1-CB18-24BA-E25C-772B8AECE6F7}"/>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11862081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58DA1-7CA8-0DF4-4852-07F8ECAB49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3AD859C-F472-EC82-54EE-B8886535729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32EA78-C166-147A-AD2D-2AD14843B19D}"/>
              </a:ext>
            </a:extLst>
          </p:cNvPr>
          <p:cNvSpPr>
            <a:spLocks noGrp="1"/>
          </p:cNvSpPr>
          <p:nvPr>
            <p:ph type="dt" sz="half" idx="10"/>
          </p:nvPr>
        </p:nvSpPr>
        <p:spPr/>
        <p:txBody>
          <a:bodyPr/>
          <a:lstStyle/>
          <a:p>
            <a:fld id="{941E7AD1-0D5D-49B8-971A-FA84D1AD1924}" type="datetimeFigureOut">
              <a:rPr lang="en-IN" smtClean="0"/>
              <a:t>03-04-2024</a:t>
            </a:fld>
            <a:endParaRPr lang="en-IN"/>
          </a:p>
        </p:txBody>
      </p:sp>
      <p:sp>
        <p:nvSpPr>
          <p:cNvPr id="5" name="Footer Placeholder 4">
            <a:extLst>
              <a:ext uri="{FF2B5EF4-FFF2-40B4-BE49-F238E27FC236}">
                <a16:creationId xmlns:a16="http://schemas.microsoft.com/office/drawing/2014/main" id="{BBDFD9F9-1EBA-E423-A1C3-BD3003D44F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0FC5A53-EBE6-61D4-4290-5BB9CB7D1871}"/>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850693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A9103-5135-3C5C-D7D6-5E141F3E7D6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A1A9DE5-4B78-DBAA-9FA9-C046FC76A1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A55940A-5800-2CF5-E83C-4BFBB51634C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1122DC1-9177-8205-1D9A-A8ED223007D7}"/>
              </a:ext>
            </a:extLst>
          </p:cNvPr>
          <p:cNvSpPr>
            <a:spLocks noGrp="1"/>
          </p:cNvSpPr>
          <p:nvPr>
            <p:ph type="dt" sz="half" idx="10"/>
          </p:nvPr>
        </p:nvSpPr>
        <p:spPr/>
        <p:txBody>
          <a:bodyPr/>
          <a:lstStyle/>
          <a:p>
            <a:fld id="{941E7AD1-0D5D-49B8-971A-FA84D1AD1924}" type="datetimeFigureOut">
              <a:rPr lang="en-IN" smtClean="0"/>
              <a:t>03-04-2024</a:t>
            </a:fld>
            <a:endParaRPr lang="en-IN"/>
          </a:p>
        </p:txBody>
      </p:sp>
      <p:sp>
        <p:nvSpPr>
          <p:cNvPr id="6" name="Footer Placeholder 5">
            <a:extLst>
              <a:ext uri="{FF2B5EF4-FFF2-40B4-BE49-F238E27FC236}">
                <a16:creationId xmlns:a16="http://schemas.microsoft.com/office/drawing/2014/main" id="{09CEF035-FEA1-8CA4-6642-392EFAC12A4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40BE994-58B5-DDD2-FEF1-FE923D312179}"/>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87882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7580B-A5B7-2CC5-077C-8F323E84405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2AC1E49-62FA-5780-CC68-5359DF94B6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F2B307-FC3D-7A59-3397-9CA70C41898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A9BA613-3629-B2E3-3652-CF7DD9C808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C3930F-46EE-737D-E673-4A8EF974BF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C0A8FE8-68B0-3B9D-B853-BFEC66AED1EE}"/>
              </a:ext>
            </a:extLst>
          </p:cNvPr>
          <p:cNvSpPr>
            <a:spLocks noGrp="1"/>
          </p:cNvSpPr>
          <p:nvPr>
            <p:ph type="dt" sz="half" idx="10"/>
          </p:nvPr>
        </p:nvSpPr>
        <p:spPr/>
        <p:txBody>
          <a:bodyPr/>
          <a:lstStyle/>
          <a:p>
            <a:fld id="{941E7AD1-0D5D-49B8-971A-FA84D1AD1924}" type="datetimeFigureOut">
              <a:rPr lang="en-IN" smtClean="0"/>
              <a:t>03-04-2024</a:t>
            </a:fld>
            <a:endParaRPr lang="en-IN"/>
          </a:p>
        </p:txBody>
      </p:sp>
      <p:sp>
        <p:nvSpPr>
          <p:cNvPr id="8" name="Footer Placeholder 7">
            <a:extLst>
              <a:ext uri="{FF2B5EF4-FFF2-40B4-BE49-F238E27FC236}">
                <a16:creationId xmlns:a16="http://schemas.microsoft.com/office/drawing/2014/main" id="{F10C10DA-8787-1512-5DEE-8E66E4FA790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3AB5731-8511-D5AB-E0ED-298AC575EDCE}"/>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2941352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BBA63-CE27-0C62-8905-7220733A685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C7B4A2E-5A04-5468-8405-E2E640EED9A2}"/>
              </a:ext>
            </a:extLst>
          </p:cNvPr>
          <p:cNvSpPr>
            <a:spLocks noGrp="1"/>
          </p:cNvSpPr>
          <p:nvPr>
            <p:ph type="dt" sz="half" idx="10"/>
          </p:nvPr>
        </p:nvSpPr>
        <p:spPr/>
        <p:txBody>
          <a:bodyPr/>
          <a:lstStyle/>
          <a:p>
            <a:fld id="{941E7AD1-0D5D-49B8-971A-FA84D1AD1924}" type="datetimeFigureOut">
              <a:rPr lang="en-IN" smtClean="0"/>
              <a:t>03-04-2024</a:t>
            </a:fld>
            <a:endParaRPr lang="en-IN"/>
          </a:p>
        </p:txBody>
      </p:sp>
      <p:sp>
        <p:nvSpPr>
          <p:cNvPr id="4" name="Footer Placeholder 3">
            <a:extLst>
              <a:ext uri="{FF2B5EF4-FFF2-40B4-BE49-F238E27FC236}">
                <a16:creationId xmlns:a16="http://schemas.microsoft.com/office/drawing/2014/main" id="{A3AC089C-AD90-13D5-F4E6-6D846E34B42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2670F5A-CA95-E57E-6AA2-8BB37C9C47A8}"/>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4142988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4D74BF-A1DA-957D-47AE-185884C24B1E}"/>
              </a:ext>
            </a:extLst>
          </p:cNvPr>
          <p:cNvSpPr>
            <a:spLocks noGrp="1"/>
          </p:cNvSpPr>
          <p:nvPr>
            <p:ph type="dt" sz="half" idx="10"/>
          </p:nvPr>
        </p:nvSpPr>
        <p:spPr/>
        <p:txBody>
          <a:bodyPr/>
          <a:lstStyle/>
          <a:p>
            <a:fld id="{941E7AD1-0D5D-49B8-971A-FA84D1AD1924}" type="datetimeFigureOut">
              <a:rPr lang="en-IN" smtClean="0"/>
              <a:t>03-04-2024</a:t>
            </a:fld>
            <a:endParaRPr lang="en-IN"/>
          </a:p>
        </p:txBody>
      </p:sp>
      <p:sp>
        <p:nvSpPr>
          <p:cNvPr id="3" name="Footer Placeholder 2">
            <a:extLst>
              <a:ext uri="{FF2B5EF4-FFF2-40B4-BE49-F238E27FC236}">
                <a16:creationId xmlns:a16="http://schemas.microsoft.com/office/drawing/2014/main" id="{D2C4D761-4DC0-8F21-156C-AB3EA263FCF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CE74394-B932-E95E-ED27-83976111E78F}"/>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3453148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75287-CE5F-EC23-BFD9-0DF5F52BC6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A2916AD-83CE-5F1E-4FD9-A1F02FC55A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47756A2-1171-82D0-3FBA-5F5B02529F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7DCF81-537F-0C7E-BEC5-E20010F2CC25}"/>
              </a:ext>
            </a:extLst>
          </p:cNvPr>
          <p:cNvSpPr>
            <a:spLocks noGrp="1"/>
          </p:cNvSpPr>
          <p:nvPr>
            <p:ph type="dt" sz="half" idx="10"/>
          </p:nvPr>
        </p:nvSpPr>
        <p:spPr/>
        <p:txBody>
          <a:bodyPr/>
          <a:lstStyle/>
          <a:p>
            <a:fld id="{941E7AD1-0D5D-49B8-971A-FA84D1AD1924}" type="datetimeFigureOut">
              <a:rPr lang="en-IN" smtClean="0"/>
              <a:t>03-04-2024</a:t>
            </a:fld>
            <a:endParaRPr lang="en-IN"/>
          </a:p>
        </p:txBody>
      </p:sp>
      <p:sp>
        <p:nvSpPr>
          <p:cNvPr id="6" name="Footer Placeholder 5">
            <a:extLst>
              <a:ext uri="{FF2B5EF4-FFF2-40B4-BE49-F238E27FC236}">
                <a16:creationId xmlns:a16="http://schemas.microsoft.com/office/drawing/2014/main" id="{80FBC333-7A69-EBAE-42C2-3B09C1F2905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2318AD8-42CB-1B3A-317A-5DAA153213FE}"/>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344372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DE972-DCEA-7D7C-99FA-6471467CB9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0C9E395-53F9-447A-4599-ADDE505414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7645B3F-0B25-0497-D922-40148BEAB5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0DD6DB-8D88-CD77-1CEF-205322062D43}"/>
              </a:ext>
            </a:extLst>
          </p:cNvPr>
          <p:cNvSpPr>
            <a:spLocks noGrp="1"/>
          </p:cNvSpPr>
          <p:nvPr>
            <p:ph type="dt" sz="half" idx="10"/>
          </p:nvPr>
        </p:nvSpPr>
        <p:spPr/>
        <p:txBody>
          <a:bodyPr/>
          <a:lstStyle/>
          <a:p>
            <a:fld id="{941E7AD1-0D5D-49B8-971A-FA84D1AD1924}" type="datetimeFigureOut">
              <a:rPr lang="en-IN" smtClean="0"/>
              <a:t>03-04-2024</a:t>
            </a:fld>
            <a:endParaRPr lang="en-IN"/>
          </a:p>
        </p:txBody>
      </p:sp>
      <p:sp>
        <p:nvSpPr>
          <p:cNvPr id="6" name="Footer Placeholder 5">
            <a:extLst>
              <a:ext uri="{FF2B5EF4-FFF2-40B4-BE49-F238E27FC236}">
                <a16:creationId xmlns:a16="http://schemas.microsoft.com/office/drawing/2014/main" id="{29E62329-5907-7363-9C2D-B7FE83F7936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9BD0030-321F-245C-2256-4E845D1ADD08}"/>
              </a:ext>
            </a:extLst>
          </p:cNvPr>
          <p:cNvSpPr>
            <a:spLocks noGrp="1"/>
          </p:cNvSpPr>
          <p:nvPr>
            <p:ph type="sldNum" sz="quarter" idx="12"/>
          </p:nvPr>
        </p:nvSpPr>
        <p:spPr/>
        <p:txBody>
          <a:bodyPr/>
          <a:lstStyle/>
          <a:p>
            <a:fld id="{2F3300C9-3300-4F59-A8BA-8DEA38FDF435}" type="slidenum">
              <a:rPr lang="en-IN" smtClean="0"/>
              <a:t>‹#›</a:t>
            </a:fld>
            <a:endParaRPr lang="en-IN"/>
          </a:p>
        </p:txBody>
      </p:sp>
    </p:spTree>
    <p:extLst>
      <p:ext uri="{BB962C8B-B14F-4D97-AF65-F5344CB8AC3E}">
        <p14:creationId xmlns:p14="http://schemas.microsoft.com/office/powerpoint/2010/main" val="11845240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E3A4C62-6802-11D4-DBB1-243CDF6FCB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C40ECE0-5297-BF02-B608-6044627CF7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2E52CB-7825-714C-F62B-223337CF27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41E7AD1-0D5D-49B8-971A-FA84D1AD1924}" type="datetimeFigureOut">
              <a:rPr lang="en-IN" smtClean="0"/>
              <a:t>03-04-2024</a:t>
            </a:fld>
            <a:endParaRPr lang="en-IN"/>
          </a:p>
        </p:txBody>
      </p:sp>
      <p:sp>
        <p:nvSpPr>
          <p:cNvPr id="5" name="Footer Placeholder 4">
            <a:extLst>
              <a:ext uri="{FF2B5EF4-FFF2-40B4-BE49-F238E27FC236}">
                <a16:creationId xmlns:a16="http://schemas.microsoft.com/office/drawing/2014/main" id="{110DD723-D379-C628-99B9-C34C124B3B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18DCE568-6797-C1D5-4E55-8CFA303057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F3300C9-3300-4F59-A8BA-8DEA38FDF435}" type="slidenum">
              <a:rPr lang="en-IN" smtClean="0"/>
              <a:t>‹#›</a:t>
            </a:fld>
            <a:endParaRPr lang="en-IN"/>
          </a:p>
        </p:txBody>
      </p:sp>
    </p:spTree>
    <p:extLst>
      <p:ext uri="{BB962C8B-B14F-4D97-AF65-F5344CB8AC3E}">
        <p14:creationId xmlns:p14="http://schemas.microsoft.com/office/powerpoint/2010/main" val="30125062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tmp"/><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pic>
        <p:nvPicPr>
          <p:cNvPr id="4" name="object 5" descr="A city with lights on it&#10;&#10;Description automatically generated with medium confidence">
            <a:extLst>
              <a:ext uri="{FF2B5EF4-FFF2-40B4-BE49-F238E27FC236}">
                <a16:creationId xmlns:a16="http://schemas.microsoft.com/office/drawing/2014/main" id="{EEB1464F-5855-C47F-F63F-1E97D690FB6D}"/>
              </a:ext>
            </a:extLst>
          </p:cNvPr>
          <p:cNvPicPr/>
          <p:nvPr/>
        </p:nvPicPr>
        <p:blipFill rotWithShape="1">
          <a:blip r:embed="rId2" cstate="print"/>
          <a:srcRect t="33892" r="5953" b="1004"/>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BC60DD94-CEF6-379F-B07B-BA0BDD0F4110}"/>
              </a:ext>
            </a:extLst>
          </p:cNvPr>
          <p:cNvSpPr>
            <a:spLocks noGrp="1"/>
          </p:cNvSpPr>
          <p:nvPr>
            <p:ph type="ctrTitle"/>
          </p:nvPr>
        </p:nvSpPr>
        <p:spPr>
          <a:xfrm>
            <a:off x="477980" y="1122363"/>
            <a:ext cx="4875069" cy="3204134"/>
          </a:xfrm>
        </p:spPr>
        <p:txBody>
          <a:bodyPr anchor="b">
            <a:normAutofit/>
          </a:bodyPr>
          <a:lstStyle/>
          <a:p>
            <a:pPr algn="l"/>
            <a:r>
              <a:rPr lang="en-US" sz="3700" dirty="0">
                <a:solidFill>
                  <a:schemeClr val="bg1"/>
                </a:solidFill>
                <a:effectLst/>
                <a:latin typeface="Times New Roman" panose="02020603050405020304" pitchFamily="18" charset="0"/>
                <a:ea typeface="Times New Roman" panose="02020603050405020304" pitchFamily="18" charset="0"/>
              </a:rPr>
              <a:t>REALESTATE PREDICTOR: AI-DRIVEN REAL-TIME PROPERTY VALUATION</a:t>
            </a:r>
            <a:br>
              <a:rPr lang="en-IN" sz="3700" dirty="0">
                <a:solidFill>
                  <a:schemeClr val="bg1"/>
                </a:solidFill>
                <a:effectLst/>
                <a:latin typeface="Times New Roman" panose="02020603050405020304" pitchFamily="18" charset="0"/>
                <a:ea typeface="Times New Roman" panose="02020603050405020304" pitchFamily="18" charset="0"/>
              </a:rPr>
            </a:br>
            <a:endParaRPr lang="en-IN" sz="3700" dirty="0">
              <a:solidFill>
                <a:schemeClr val="bg1"/>
              </a:solidFill>
            </a:endParaRPr>
          </a:p>
        </p:txBody>
      </p:sp>
      <p:sp>
        <p:nvSpPr>
          <p:cNvPr id="3" name="Subtitle 2">
            <a:extLst>
              <a:ext uri="{FF2B5EF4-FFF2-40B4-BE49-F238E27FC236}">
                <a16:creationId xmlns:a16="http://schemas.microsoft.com/office/drawing/2014/main" id="{0B5CDCAB-44B1-A35C-03D2-96FDDE72DDCF}"/>
              </a:ext>
            </a:extLst>
          </p:cNvPr>
          <p:cNvSpPr>
            <a:spLocks noGrp="1"/>
          </p:cNvSpPr>
          <p:nvPr>
            <p:ph type="subTitle" idx="1"/>
          </p:nvPr>
        </p:nvSpPr>
        <p:spPr>
          <a:xfrm>
            <a:off x="206029" y="4785631"/>
            <a:ext cx="4252640" cy="1836161"/>
          </a:xfrm>
        </p:spPr>
        <p:txBody>
          <a:bodyPr>
            <a:normAutofit/>
          </a:bodyPr>
          <a:lstStyle/>
          <a:p>
            <a:pPr algn="l"/>
            <a:r>
              <a:rPr lang="en-US" sz="1800" dirty="0">
                <a:solidFill>
                  <a:schemeClr val="bg1"/>
                </a:solidFill>
                <a:effectLst/>
                <a:latin typeface="Times New Roman" panose="02020603050405020304" pitchFamily="18" charset="0"/>
                <a:ea typeface="Times New Roman" panose="02020603050405020304" pitchFamily="18" charset="0"/>
              </a:rPr>
              <a:t>VALLURU MOHAMMAD RASHEED</a:t>
            </a:r>
            <a:endParaRPr lang="en-IN" sz="2000" dirty="0">
              <a:solidFill>
                <a:schemeClr val="bg1"/>
              </a:solidFill>
              <a:effectLst/>
              <a:latin typeface="Times New Roman" panose="02020603050405020304" pitchFamily="18" charset="0"/>
              <a:ea typeface="Times New Roman" panose="02020603050405020304" pitchFamily="18" charset="0"/>
            </a:endParaRPr>
          </a:p>
          <a:p>
            <a:pPr algn="l"/>
            <a:r>
              <a:rPr lang="en-IN" sz="2000" dirty="0">
                <a:solidFill>
                  <a:schemeClr val="bg1"/>
                </a:solidFill>
                <a:latin typeface="Times New Roman" panose="02020603050405020304" pitchFamily="18" charset="0"/>
                <a:ea typeface="Times New Roman" panose="02020603050405020304" pitchFamily="18" charset="0"/>
              </a:rPr>
              <a:t>		     --20BIT0216</a:t>
            </a:r>
          </a:p>
          <a:p>
            <a:pPr algn="l"/>
            <a:endParaRPr lang="en-IN" sz="2000" dirty="0">
              <a:solidFill>
                <a:schemeClr val="bg1"/>
              </a:solidFill>
              <a:effectLst/>
              <a:latin typeface="Times New Roman" panose="02020603050405020304" pitchFamily="18" charset="0"/>
              <a:ea typeface="Times New Roman" panose="02020603050405020304" pitchFamily="18" charset="0"/>
            </a:endParaRPr>
          </a:p>
          <a:p>
            <a:pPr algn="l"/>
            <a:r>
              <a:rPr lang="en-IN" sz="1800" dirty="0">
                <a:solidFill>
                  <a:schemeClr val="bg1"/>
                </a:solidFill>
                <a:effectLst/>
                <a:latin typeface="Times New Roman" panose="02020603050405020304" pitchFamily="18" charset="0"/>
                <a:ea typeface="Times New Roman" panose="02020603050405020304" pitchFamily="18" charset="0"/>
              </a:rPr>
              <a:t>GUIDE NAME: </a:t>
            </a:r>
            <a:br>
              <a:rPr lang="en-IN" sz="1800" dirty="0">
                <a:solidFill>
                  <a:schemeClr val="bg1"/>
                </a:solidFill>
                <a:effectLst/>
                <a:latin typeface="Times New Roman" panose="02020603050405020304" pitchFamily="18" charset="0"/>
                <a:ea typeface="Times New Roman" panose="02020603050405020304" pitchFamily="18" charset="0"/>
              </a:rPr>
            </a:br>
            <a:r>
              <a:rPr lang="en-IN" sz="1800" dirty="0">
                <a:solidFill>
                  <a:schemeClr val="bg1"/>
                </a:solidFill>
                <a:effectLst/>
                <a:latin typeface="Times New Roman" panose="02020603050405020304" pitchFamily="18" charset="0"/>
                <a:ea typeface="Times New Roman" panose="02020603050405020304" pitchFamily="18" charset="0"/>
              </a:rPr>
              <a:t>GUNDALA SWATHI MAM</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7248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1000"/>
                                        <p:tgtEl>
                                          <p:spTgt spid="3">
                                            <p:txEl>
                                              <p:pRg st="1" end="1"/>
                                            </p:txEl>
                                          </p:spTgt>
                                        </p:tgtEl>
                                      </p:cBhvr>
                                    </p:animEffect>
                                    <p:anim calcmode="lin" valueType="num">
                                      <p:cBhvr>
                                        <p:cTn id="1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ity with lights on it&#10;&#10;Description automatically generated with medium confidence">
            <a:extLst>
              <a:ext uri="{FF2B5EF4-FFF2-40B4-BE49-F238E27FC236}">
                <a16:creationId xmlns:a16="http://schemas.microsoft.com/office/drawing/2014/main" id="{47AC9C9E-5F36-8970-CDFE-584311508E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9525000" y="0"/>
            <a:ext cx="265176" cy="265176"/>
          </a:xfrm>
          <a:prstGeom prst="rect">
            <a:avLst/>
          </a:prstGeom>
        </p:spPr>
      </p:pic>
      <p:sp useBgFill="1">
        <p:nvSpPr>
          <p:cNvPr id="46" name="Rectangle 45">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flowchart&#10;&#10;Description automatically generated">
            <a:extLst>
              <a:ext uri="{FF2B5EF4-FFF2-40B4-BE49-F238E27FC236}">
                <a16:creationId xmlns:a16="http://schemas.microsoft.com/office/drawing/2014/main" id="{61D06668-80F1-6D7C-7B83-DC5DB7D66F52}"/>
              </a:ext>
            </a:extLst>
          </p:cNvPr>
          <p:cNvPicPr>
            <a:picLocks noChangeAspect="1"/>
          </p:cNvPicPr>
          <p:nvPr/>
        </p:nvPicPr>
        <p:blipFill rotWithShape="1">
          <a:blip r:embed="rId3">
            <a:extLst>
              <a:ext uri="{28A0092B-C50C-407E-A947-70E740481C1C}">
                <a14:useLocalDpi xmlns:a14="http://schemas.microsoft.com/office/drawing/2010/main" val="0"/>
              </a:ext>
            </a:extLst>
          </a:blip>
          <a:srcRect l="28696" t="6484" r="12794"/>
          <a:stretch/>
        </p:blipFill>
        <p:spPr>
          <a:xfrm>
            <a:off x="20" y="10"/>
            <a:ext cx="8668492" cy="6857990"/>
          </a:xfrm>
          <a:prstGeom prst="rect">
            <a:avLst/>
          </a:prstGeom>
        </p:spPr>
      </p:pic>
      <p:sp>
        <p:nvSpPr>
          <p:cNvPr id="48" name="Rectangle 47">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2" name="Rectangle 51">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1217305D-2B12-1042-447D-7A6A293DAFC4}"/>
              </a:ext>
            </a:extLst>
          </p:cNvPr>
          <p:cNvSpPr txBox="1"/>
          <p:nvPr/>
        </p:nvSpPr>
        <p:spPr>
          <a:xfrm>
            <a:off x="7639665" y="2604172"/>
            <a:ext cx="4195109" cy="3787484"/>
          </a:xfrm>
          <a:prstGeom prst="rect">
            <a:avLst/>
          </a:prstGeom>
        </p:spPr>
        <p:txBody>
          <a:bodyPr vert="horz" lIns="91440" tIns="45720" rIns="91440" bIns="45720" rtlCol="0" anchor="t">
            <a:normAutofit/>
          </a:bodyPr>
          <a:lstStyle/>
          <a:p>
            <a:pPr indent="-228600" algn="just">
              <a:lnSpc>
                <a:spcPct val="90000"/>
              </a:lnSpc>
              <a:spcBef>
                <a:spcPct val="0"/>
              </a:spcBef>
              <a:spcAft>
                <a:spcPts val="600"/>
              </a:spcAft>
              <a:buFont typeface="Arial" panose="020B0604020202020204" pitchFamily="34" charset="0"/>
              <a:buChar char="•"/>
            </a:pPr>
            <a:r>
              <a:rPr lang="en-US" sz="2000" dirty="0">
                <a:solidFill>
                  <a:schemeClr val="bg1"/>
                </a:solidFill>
              </a:rPr>
              <a:t>The architecture provides the complete process of the model from beginning to end. We start with the data collection and cleaning the data and removes the unwanted data from the data set. Now we need to preprocess the data. After that we need to find any outliers present in the data and remove it after completing all the transformations now, we need to train the model and test that model and after that we need to deploy it flask.</a:t>
            </a:r>
          </a:p>
        </p:txBody>
      </p:sp>
    </p:spTree>
    <p:extLst>
      <p:ext uri="{BB962C8B-B14F-4D97-AF65-F5344CB8AC3E}">
        <p14:creationId xmlns:p14="http://schemas.microsoft.com/office/powerpoint/2010/main" val="36102677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city with lights on it&#10;&#10;Description automatically generated with medium confidence">
            <a:extLst>
              <a:ext uri="{FF2B5EF4-FFF2-40B4-BE49-F238E27FC236}">
                <a16:creationId xmlns:a16="http://schemas.microsoft.com/office/drawing/2014/main" id="{3A47C526-1908-EFF1-6F54-1E63AF1292D5}"/>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39439" b="4311"/>
          <a:stretch/>
        </p:blipFill>
        <p:spPr>
          <a:xfrm flipH="1">
            <a:off x="20" y="1"/>
            <a:ext cx="12191980" cy="6857999"/>
          </a:xfrm>
          <a:prstGeom prst="rect">
            <a:avLst/>
          </a:prstGeom>
        </p:spPr>
      </p:pic>
      <p:sp>
        <p:nvSpPr>
          <p:cNvPr id="3" name="TextBox 2">
            <a:extLst>
              <a:ext uri="{FF2B5EF4-FFF2-40B4-BE49-F238E27FC236}">
                <a16:creationId xmlns:a16="http://schemas.microsoft.com/office/drawing/2014/main" id="{07255D08-D740-6B7C-76B9-260F9EAC7167}"/>
              </a:ext>
            </a:extLst>
          </p:cNvPr>
          <p:cNvSpPr txBox="1"/>
          <p:nvPr/>
        </p:nvSpPr>
        <p:spPr>
          <a:xfrm>
            <a:off x="838199" y="1065862"/>
            <a:ext cx="6052955" cy="4726276"/>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8000" b="1">
                <a:ln w="22225">
                  <a:solidFill>
                    <a:srgbClr val="FFFFFF"/>
                  </a:solidFill>
                </a:ln>
                <a:noFill/>
                <a:effectLst/>
                <a:latin typeface="+mj-lt"/>
                <a:ea typeface="+mj-ea"/>
                <a:cs typeface="+mj-cs"/>
              </a:rPr>
              <a:t>Module Description:</a:t>
            </a:r>
            <a:endParaRPr lang="en-US" sz="8000">
              <a:ln w="22225">
                <a:solidFill>
                  <a:srgbClr val="FFFFFF"/>
                </a:solidFill>
              </a:ln>
              <a:noFill/>
              <a:effectLst/>
              <a:latin typeface="+mj-lt"/>
              <a:ea typeface="+mj-ea"/>
              <a:cs typeface="+mj-cs"/>
            </a:endParaRPr>
          </a:p>
        </p:txBody>
      </p:sp>
      <p:cxnSp>
        <p:nvCxnSpPr>
          <p:cNvPr id="11" name="Straight Connector 10">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C02CAC5-5F76-2069-06C9-04FD33D344CD}"/>
              </a:ext>
            </a:extLst>
          </p:cNvPr>
          <p:cNvSpPr txBox="1"/>
          <p:nvPr/>
        </p:nvSpPr>
        <p:spPr>
          <a:xfrm>
            <a:off x="7534641" y="1065862"/>
            <a:ext cx="3860002" cy="4726276"/>
          </a:xfrm>
          <a:prstGeom prst="rect">
            <a:avLst/>
          </a:prstGeom>
        </p:spPr>
        <p:txBody>
          <a:bodyPr vert="horz" lIns="91440" tIns="45720" rIns="91440" bIns="45720" rtlCol="0" anchor="ctr">
            <a:normAutofit lnSpcReduction="10000"/>
          </a:bodyPr>
          <a:lstStyle/>
          <a:p>
            <a:pPr marL="342900" lvl="0" indent="-342900" algn="just">
              <a:lnSpc>
                <a:spcPct val="90000"/>
              </a:lnSpc>
              <a:spcAft>
                <a:spcPts val="600"/>
              </a:spcAft>
              <a:buFont typeface="Arial" panose="020B0604020202020204" pitchFamily="34" charset="0"/>
              <a:buChar char="•"/>
            </a:pPr>
            <a:r>
              <a:rPr lang="en-US" sz="2400" b="1" dirty="0">
                <a:solidFill>
                  <a:srgbClr val="FFFFFF"/>
                </a:solidFill>
                <a:effectLst/>
              </a:rPr>
              <a:t>Data analysis:</a:t>
            </a:r>
            <a:r>
              <a:rPr lang="en-US" sz="2400" dirty="0">
                <a:solidFill>
                  <a:srgbClr val="FFFFFF"/>
                </a:solidFill>
                <a:effectLst/>
              </a:rPr>
              <a:t> </a:t>
            </a:r>
            <a:r>
              <a:rPr lang="en-US" sz="1900" dirty="0">
                <a:solidFill>
                  <a:srgbClr val="FFFFFF"/>
                </a:solidFill>
                <a:effectLst/>
              </a:rPr>
              <a:t>In this stage we need to check the data first and get detailed information about the data whether it is useful or not. </a:t>
            </a:r>
          </a:p>
          <a:p>
            <a:pPr marL="342900" indent="-342900" algn="just">
              <a:lnSpc>
                <a:spcPct val="90000"/>
              </a:lnSpc>
              <a:spcAft>
                <a:spcPts val="600"/>
              </a:spcAft>
              <a:buFont typeface="Arial" panose="020B0604020202020204" pitchFamily="34" charset="0"/>
              <a:buChar char="•"/>
            </a:pPr>
            <a:r>
              <a:rPr lang="en-US" sz="2400" b="1" dirty="0">
                <a:solidFill>
                  <a:srgbClr val="FFFFFF"/>
                </a:solidFill>
                <a:effectLst/>
              </a:rPr>
              <a:t>Data cleaning:</a:t>
            </a:r>
            <a:r>
              <a:rPr lang="en-US" sz="2400" dirty="0">
                <a:solidFill>
                  <a:srgbClr val="FFFFFF"/>
                </a:solidFill>
                <a:effectLst/>
              </a:rPr>
              <a:t> </a:t>
            </a:r>
            <a:r>
              <a:rPr lang="en-US" sz="1900" dirty="0">
                <a:solidFill>
                  <a:srgbClr val="FFFFFF"/>
                </a:solidFill>
                <a:effectLst/>
              </a:rPr>
              <a:t>In this stage we need to search for null values if u find any null values in any column with minimum % then drop that row from the table and if u got so many null values in the column, then u need to drop that column, if u don’t drop that column it leads to failure of our model. In my data society has 41.3% missing value so I have dropped that column</a:t>
            </a:r>
            <a:endParaRPr lang="en-US" sz="1900" dirty="0">
              <a:solidFill>
                <a:srgbClr val="FFFFFF"/>
              </a:solidFill>
            </a:endParaRPr>
          </a:p>
        </p:txBody>
      </p:sp>
    </p:spTree>
    <p:extLst>
      <p:ext uri="{BB962C8B-B14F-4D97-AF65-F5344CB8AC3E}">
        <p14:creationId xmlns:p14="http://schemas.microsoft.com/office/powerpoint/2010/main" val="18770020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city with lights on it&#10;&#10;Description automatically generated with medium confidence">
            <a:extLst>
              <a:ext uri="{FF2B5EF4-FFF2-40B4-BE49-F238E27FC236}">
                <a16:creationId xmlns:a16="http://schemas.microsoft.com/office/drawing/2014/main" id="{3A47C526-1908-EFF1-6F54-1E63AF1292D5}"/>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39439" b="4311"/>
          <a:stretch/>
        </p:blipFill>
        <p:spPr>
          <a:xfrm flipH="1">
            <a:off x="20" y="1"/>
            <a:ext cx="12191980" cy="6857999"/>
          </a:xfrm>
          <a:prstGeom prst="rect">
            <a:avLst/>
          </a:prstGeom>
        </p:spPr>
      </p:pic>
      <p:sp>
        <p:nvSpPr>
          <p:cNvPr id="3" name="TextBox 2">
            <a:extLst>
              <a:ext uri="{FF2B5EF4-FFF2-40B4-BE49-F238E27FC236}">
                <a16:creationId xmlns:a16="http://schemas.microsoft.com/office/drawing/2014/main" id="{07255D08-D740-6B7C-76B9-260F9EAC7167}"/>
              </a:ext>
            </a:extLst>
          </p:cNvPr>
          <p:cNvSpPr txBox="1"/>
          <p:nvPr/>
        </p:nvSpPr>
        <p:spPr>
          <a:xfrm>
            <a:off x="838199" y="1065862"/>
            <a:ext cx="6052955" cy="4726276"/>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8000" b="1">
                <a:ln w="22225">
                  <a:solidFill>
                    <a:srgbClr val="FFFFFF"/>
                  </a:solidFill>
                </a:ln>
                <a:noFill/>
                <a:effectLst/>
                <a:latin typeface="+mj-lt"/>
                <a:ea typeface="+mj-ea"/>
                <a:cs typeface="+mj-cs"/>
              </a:rPr>
              <a:t>Module Description:</a:t>
            </a:r>
            <a:endParaRPr lang="en-US" sz="8000">
              <a:ln w="22225">
                <a:solidFill>
                  <a:srgbClr val="FFFFFF"/>
                </a:solidFill>
              </a:ln>
              <a:noFill/>
              <a:effectLst/>
              <a:latin typeface="+mj-lt"/>
              <a:ea typeface="+mj-ea"/>
              <a:cs typeface="+mj-cs"/>
            </a:endParaRPr>
          </a:p>
        </p:txBody>
      </p:sp>
      <p:cxnSp>
        <p:nvCxnSpPr>
          <p:cNvPr id="21" name="Straight Connector 20">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C02CAC5-5F76-2069-06C9-04FD33D344CD}"/>
              </a:ext>
            </a:extLst>
          </p:cNvPr>
          <p:cNvSpPr txBox="1"/>
          <p:nvPr/>
        </p:nvSpPr>
        <p:spPr>
          <a:xfrm>
            <a:off x="7534641" y="1065862"/>
            <a:ext cx="3860002" cy="4726276"/>
          </a:xfrm>
          <a:prstGeom prst="rect">
            <a:avLst/>
          </a:prstGeom>
        </p:spPr>
        <p:txBody>
          <a:bodyPr vert="horz" lIns="91440" tIns="45720" rIns="91440" bIns="45720" rtlCol="0" anchor="ctr">
            <a:normAutofit/>
          </a:bodyPr>
          <a:lstStyle/>
          <a:p>
            <a:pPr marL="342900" lvl="0" indent="-342900">
              <a:lnSpc>
                <a:spcPct val="90000"/>
              </a:lnSpc>
              <a:spcAft>
                <a:spcPts val="600"/>
              </a:spcAft>
              <a:buFont typeface="Arial" panose="020B0604020202020204" pitchFamily="34" charset="0"/>
              <a:buChar char="•"/>
            </a:pPr>
            <a:r>
              <a:rPr lang="en-US" sz="2000" b="1" dirty="0">
                <a:solidFill>
                  <a:srgbClr val="FFFFFF"/>
                </a:solidFill>
                <a:effectLst/>
              </a:rPr>
              <a:t>Data preprocessing: </a:t>
            </a:r>
            <a:r>
              <a:rPr lang="en-US" dirty="0">
                <a:solidFill>
                  <a:srgbClr val="FFFFFF"/>
                </a:solidFill>
                <a:effectLst/>
              </a:rPr>
              <a:t>In this stage we need to convert the data into integer type by that we can easily train and test our regression model.</a:t>
            </a:r>
            <a:endParaRPr lang="en-US" sz="2000" dirty="0">
              <a:solidFill>
                <a:srgbClr val="FFFFFF"/>
              </a:solidFill>
              <a:effectLst/>
            </a:endParaRPr>
          </a:p>
          <a:p>
            <a:pPr marL="342900" lvl="0" indent="-342900">
              <a:lnSpc>
                <a:spcPct val="90000"/>
              </a:lnSpc>
              <a:spcAft>
                <a:spcPts val="600"/>
              </a:spcAft>
              <a:buFont typeface="Arial" panose="020B0604020202020204" pitchFamily="34" charset="0"/>
              <a:buChar char="•"/>
            </a:pPr>
            <a:r>
              <a:rPr lang="en-US" sz="2000" b="1" dirty="0">
                <a:solidFill>
                  <a:srgbClr val="FFFFFF"/>
                </a:solidFill>
                <a:effectLst/>
              </a:rPr>
              <a:t>Feature scaling:</a:t>
            </a:r>
            <a:r>
              <a:rPr lang="en-US" sz="2000" b="1" dirty="0">
                <a:solidFill>
                  <a:srgbClr val="FFFFFF"/>
                </a:solidFill>
              </a:rPr>
              <a:t> </a:t>
            </a:r>
            <a:r>
              <a:rPr lang="en-US" dirty="0">
                <a:solidFill>
                  <a:srgbClr val="FFFFFF"/>
                </a:solidFill>
              </a:rPr>
              <a:t>we need to do feature scaling for the data because the values of the features is in different range. If it has different range, then it might have a chance of to reduce the working efficiency </a:t>
            </a:r>
            <a:endParaRPr lang="en-US" sz="2000" dirty="0">
              <a:solidFill>
                <a:srgbClr val="FFFFFF"/>
              </a:solidFill>
            </a:endParaRPr>
          </a:p>
        </p:txBody>
      </p:sp>
    </p:spTree>
    <p:extLst>
      <p:ext uri="{BB962C8B-B14F-4D97-AF65-F5344CB8AC3E}">
        <p14:creationId xmlns:p14="http://schemas.microsoft.com/office/powerpoint/2010/main" val="19893259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city with lights on it&#10;&#10;Description automatically generated with medium confidence">
            <a:extLst>
              <a:ext uri="{FF2B5EF4-FFF2-40B4-BE49-F238E27FC236}">
                <a16:creationId xmlns:a16="http://schemas.microsoft.com/office/drawing/2014/main" id="{3A47C526-1908-EFF1-6F54-1E63AF1292D5}"/>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39439" b="4311"/>
          <a:stretch/>
        </p:blipFill>
        <p:spPr>
          <a:xfrm flipH="1">
            <a:off x="20" y="9833"/>
            <a:ext cx="12191980" cy="6857999"/>
          </a:xfrm>
          <a:prstGeom prst="rect">
            <a:avLst/>
          </a:prstGeom>
        </p:spPr>
      </p:pic>
      <p:sp>
        <p:nvSpPr>
          <p:cNvPr id="3" name="TextBox 2">
            <a:extLst>
              <a:ext uri="{FF2B5EF4-FFF2-40B4-BE49-F238E27FC236}">
                <a16:creationId xmlns:a16="http://schemas.microsoft.com/office/drawing/2014/main" id="{07255D08-D740-6B7C-76B9-260F9EAC7167}"/>
              </a:ext>
            </a:extLst>
          </p:cNvPr>
          <p:cNvSpPr txBox="1"/>
          <p:nvPr/>
        </p:nvSpPr>
        <p:spPr>
          <a:xfrm>
            <a:off x="838199" y="1065862"/>
            <a:ext cx="6052955" cy="4726276"/>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8000" b="1">
                <a:ln w="22225">
                  <a:solidFill>
                    <a:srgbClr val="FFFFFF"/>
                  </a:solidFill>
                </a:ln>
                <a:noFill/>
                <a:effectLst/>
                <a:latin typeface="+mj-lt"/>
                <a:ea typeface="+mj-ea"/>
                <a:cs typeface="+mj-cs"/>
              </a:rPr>
              <a:t>Module Description:</a:t>
            </a:r>
            <a:endParaRPr lang="en-US" sz="8000">
              <a:ln w="22225">
                <a:solidFill>
                  <a:srgbClr val="FFFFFF"/>
                </a:solidFill>
              </a:ln>
              <a:noFill/>
              <a:effectLst/>
              <a:latin typeface="+mj-lt"/>
              <a:ea typeface="+mj-ea"/>
              <a:cs typeface="+mj-cs"/>
            </a:endParaRPr>
          </a:p>
        </p:txBody>
      </p:sp>
      <p:cxnSp>
        <p:nvCxnSpPr>
          <p:cNvPr id="21" name="Straight Connector 20">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C02CAC5-5F76-2069-06C9-04FD33D344CD}"/>
              </a:ext>
            </a:extLst>
          </p:cNvPr>
          <p:cNvSpPr txBox="1"/>
          <p:nvPr/>
        </p:nvSpPr>
        <p:spPr>
          <a:xfrm>
            <a:off x="7534641" y="1065862"/>
            <a:ext cx="3860002" cy="4726276"/>
          </a:xfrm>
          <a:prstGeom prst="rect">
            <a:avLst/>
          </a:prstGeom>
        </p:spPr>
        <p:txBody>
          <a:bodyPr vert="horz" lIns="91440" tIns="45720" rIns="91440" bIns="45720" rtlCol="0" anchor="ctr">
            <a:normAutofit fontScale="92500" lnSpcReduction="10000"/>
          </a:bodyPr>
          <a:lstStyle/>
          <a:p>
            <a:pPr marL="342900" lvl="0" indent="-342900">
              <a:buFont typeface="Symbol" panose="05050102010706020507" pitchFamily="18" charset="2"/>
              <a:buChar char=""/>
            </a:pPr>
            <a:r>
              <a:rPr lang="en-US" sz="2200" b="1" dirty="0">
                <a:effectLst/>
                <a:latin typeface="Aptos (Body)"/>
                <a:ea typeface="Times New Roman" panose="02020603050405020304" pitchFamily="18" charset="0"/>
              </a:rPr>
              <a:t>Model training:</a:t>
            </a:r>
            <a:r>
              <a:rPr lang="en-US" sz="2200" dirty="0">
                <a:effectLst/>
                <a:latin typeface="Aptos (Body)"/>
                <a:ea typeface="Times New Roman" panose="02020603050405020304" pitchFamily="18" charset="0"/>
              </a:rPr>
              <a:t> </a:t>
            </a:r>
            <a:r>
              <a:rPr lang="en-US" sz="1800" dirty="0">
                <a:effectLst/>
                <a:latin typeface="Aptos (Body)"/>
                <a:ea typeface="Times New Roman" panose="02020603050405020304" pitchFamily="18" charset="0"/>
              </a:rPr>
              <a:t>In this stage I have used 6 models to compare the models which gives best accuracy. First, I have used linear regression in that I got an accuracy of 79% and rsme value of round 65-70% so it is overfitting. Then I used lasso, ridge and SVM too they also not gave much convenient outcome, so I used random forest and XGBoost models then I got some good accuracy. I used the XGBoost model to train and test the model.</a:t>
            </a:r>
          </a:p>
          <a:p>
            <a:pPr lvl="0"/>
            <a:endParaRPr lang="en-IN" sz="1800" dirty="0">
              <a:effectLst/>
              <a:latin typeface="Aptos (Body)"/>
              <a:ea typeface="Times New Roman" panose="02020603050405020304" pitchFamily="18" charset="0"/>
            </a:endParaRPr>
          </a:p>
          <a:p>
            <a:pPr marL="342900" lvl="0" indent="-342900">
              <a:buFont typeface="Symbol" panose="05050102010706020507" pitchFamily="18" charset="2"/>
              <a:buChar char=""/>
            </a:pPr>
            <a:r>
              <a:rPr lang="en-US" sz="2200" b="1" dirty="0">
                <a:effectLst/>
                <a:latin typeface="Aptos (Body)"/>
                <a:ea typeface="Times New Roman" panose="02020603050405020304" pitchFamily="18" charset="0"/>
              </a:rPr>
              <a:t>Deployment:</a:t>
            </a:r>
            <a:r>
              <a:rPr lang="en-US" sz="2200" dirty="0">
                <a:effectLst/>
                <a:latin typeface="Aptos (Body)"/>
                <a:ea typeface="Times New Roman" panose="02020603050405020304" pitchFamily="18" charset="0"/>
              </a:rPr>
              <a:t> </a:t>
            </a:r>
            <a:r>
              <a:rPr lang="en-US" sz="1800" dirty="0">
                <a:effectLst/>
                <a:latin typeface="Aptos (Body)"/>
                <a:ea typeface="Times New Roman" panose="02020603050405020304" pitchFamily="18" charset="0"/>
              </a:rPr>
              <a:t>In this stage I build a front-end model to showcase the output with the help of flask to combine the web application and the model. </a:t>
            </a:r>
            <a:endParaRPr lang="en-IN" sz="1800" dirty="0">
              <a:effectLst/>
              <a:latin typeface="Aptos (Body)"/>
              <a:ea typeface="Times New Roman" panose="02020603050405020304" pitchFamily="18" charset="0"/>
            </a:endParaRPr>
          </a:p>
        </p:txBody>
      </p:sp>
      <p:pic>
        <p:nvPicPr>
          <p:cNvPr id="6" name="Picture 5" descr="A city with lights and buildings&#10;&#10;Description automatically generated with medium confidence">
            <a:extLst>
              <a:ext uri="{FF2B5EF4-FFF2-40B4-BE49-F238E27FC236}">
                <a16:creationId xmlns:a16="http://schemas.microsoft.com/office/drawing/2014/main" id="{E739E6E2-ABC3-3730-A5F4-F5FE6A2D0C9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9524999" y="6754760"/>
            <a:ext cx="103239" cy="103239"/>
          </a:xfrm>
          <a:prstGeom prst="rect">
            <a:avLst/>
          </a:prstGeom>
        </p:spPr>
      </p:pic>
    </p:spTree>
    <p:extLst>
      <p:ext uri="{BB962C8B-B14F-4D97-AF65-F5344CB8AC3E}">
        <p14:creationId xmlns:p14="http://schemas.microsoft.com/office/powerpoint/2010/main" val="28352266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12728A58-18E4-B587-A10D-B62E90D15D89}"/>
              </a:ext>
            </a:extLst>
          </p:cNvPr>
          <p:cNvSpPr txBox="1"/>
          <p:nvPr/>
        </p:nvSpPr>
        <p:spPr>
          <a:xfrm>
            <a:off x="6234865" y="568517"/>
            <a:ext cx="5248221" cy="106720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a:solidFill>
                  <a:schemeClr val="bg1"/>
                </a:solidFill>
                <a:latin typeface="+mj-lt"/>
                <a:ea typeface="+mj-ea"/>
                <a:cs typeface="+mj-cs"/>
              </a:rPr>
              <a:t>Libraries</a:t>
            </a:r>
          </a:p>
        </p:txBody>
      </p:sp>
      <p:pic>
        <p:nvPicPr>
          <p:cNvPr id="2" name="Picture 1" descr="A city with lights and buildings&#10;&#10;Description automatically generated with medium confidence">
            <a:extLst>
              <a:ext uri="{FF2B5EF4-FFF2-40B4-BE49-F238E27FC236}">
                <a16:creationId xmlns:a16="http://schemas.microsoft.com/office/drawing/2014/main" id="{E5C38304-9DD7-0B01-0E30-8002BBE6814E}"/>
              </a:ext>
            </a:extLst>
          </p:cNvPr>
          <p:cNvPicPr>
            <a:picLocks noChangeAspect="1"/>
          </p:cNvPicPr>
          <p:nvPr/>
        </p:nvPicPr>
        <p:blipFill rotWithShape="1">
          <a:blip r:embed="rId2">
            <a:extLst>
              <a:ext uri="{28A0092B-C50C-407E-A947-70E740481C1C}">
                <a14:useLocalDpi xmlns:a14="http://schemas.microsoft.com/office/drawing/2010/main" val="0"/>
              </a:ext>
            </a:extLst>
          </a:blip>
          <a:srcRect r="-3" b="-3"/>
          <a:stretch/>
        </p:blipFill>
        <p:spPr>
          <a:xfrm flipH="1">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grpSp>
        <p:nvGrpSpPr>
          <p:cNvPr id="11" name="Group 10">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2" name="Freeform: Shape 11">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30" name="TextBox 29">
            <a:extLst>
              <a:ext uri="{FF2B5EF4-FFF2-40B4-BE49-F238E27FC236}">
                <a16:creationId xmlns:a16="http://schemas.microsoft.com/office/drawing/2014/main" id="{57072D82-AC7D-55BC-0485-547B935530DC}"/>
              </a:ext>
            </a:extLst>
          </p:cNvPr>
          <p:cNvSpPr txBox="1"/>
          <p:nvPr/>
        </p:nvSpPr>
        <p:spPr>
          <a:xfrm>
            <a:off x="6234868" y="1820369"/>
            <a:ext cx="5217173" cy="4351338"/>
          </a:xfrm>
          <a:prstGeom prst="rect">
            <a:avLst/>
          </a:prstGeom>
        </p:spPr>
        <p:txBody>
          <a:bodyPr vert="horz" lIns="91440" tIns="45720" rIns="91440" bIns="45720" rtlCol="0">
            <a:normAutofit/>
          </a:bodyPr>
          <a:lstStyle/>
          <a:p>
            <a:pPr marL="571500" marR="0" lvl="0" indent="-228600">
              <a:lnSpc>
                <a:spcPct val="90000"/>
              </a:lnSpc>
              <a:spcBef>
                <a:spcPts val="0"/>
              </a:spcBef>
              <a:spcAft>
                <a:spcPts val="1000"/>
              </a:spcAft>
              <a:buFont typeface="Arial" panose="020B0604020202020204" pitchFamily="34" charset="0"/>
              <a:buChar char="•"/>
            </a:pPr>
            <a:r>
              <a:rPr lang="en-US">
                <a:solidFill>
                  <a:schemeClr val="bg1"/>
                </a:solidFill>
                <a:effectLst/>
              </a:rPr>
              <a:t>Flask: A micro web framework for Python and used for building web applications, APIs, and web services</a:t>
            </a:r>
          </a:p>
          <a:p>
            <a:pPr marL="571500" marR="0" lvl="0" indent="-228600">
              <a:lnSpc>
                <a:spcPct val="90000"/>
              </a:lnSpc>
              <a:spcBef>
                <a:spcPts val="0"/>
              </a:spcBef>
              <a:spcAft>
                <a:spcPts val="1000"/>
              </a:spcAft>
              <a:buFont typeface="Arial" panose="020B0604020202020204" pitchFamily="34" charset="0"/>
              <a:buChar char="•"/>
            </a:pPr>
            <a:r>
              <a:rPr lang="en-US">
                <a:solidFill>
                  <a:schemeClr val="bg1"/>
                </a:solidFill>
                <a:effectLst/>
              </a:rPr>
              <a:t>Pandas: A powerful data manipulation and analysis library used for data manipulation, including reading, and writing data from various file formats, data cleaning, reshaping, merging, slicing, and aggregating data.</a:t>
            </a:r>
          </a:p>
          <a:p>
            <a:pPr marL="571500" marR="0" lvl="0" indent="-228600">
              <a:lnSpc>
                <a:spcPct val="90000"/>
              </a:lnSpc>
              <a:spcBef>
                <a:spcPts val="0"/>
              </a:spcBef>
              <a:spcAft>
                <a:spcPts val="1000"/>
              </a:spcAft>
              <a:buFont typeface="Arial" panose="020B0604020202020204" pitchFamily="34" charset="0"/>
              <a:buChar char="•"/>
            </a:pPr>
            <a:r>
              <a:rPr lang="en-US">
                <a:solidFill>
                  <a:schemeClr val="bg1"/>
                </a:solidFill>
                <a:effectLst/>
              </a:rPr>
              <a:t>Scikit-learn: A machine learning library for Python employed for implementing machine learning algorithms, including data preprocessing, model selection, training, evaluation, and deployment.</a:t>
            </a:r>
          </a:p>
          <a:p>
            <a:pPr marL="457200" indent="-228600">
              <a:lnSpc>
                <a:spcPct val="90000"/>
              </a:lnSpc>
              <a:spcBef>
                <a:spcPct val="0"/>
              </a:spcBef>
              <a:buFont typeface="Arial" panose="020B0604020202020204" pitchFamily="34" charset="0"/>
              <a:buChar char="•"/>
            </a:pPr>
            <a:endParaRPr lang="en-US">
              <a:solidFill>
                <a:schemeClr val="bg1"/>
              </a:solidFill>
            </a:endParaRPr>
          </a:p>
          <a:p>
            <a:pPr indent="-228600">
              <a:lnSpc>
                <a:spcPct val="90000"/>
              </a:lnSpc>
              <a:buFont typeface="Arial" panose="020B0604020202020204" pitchFamily="34" charset="0"/>
              <a:buChar char="•"/>
            </a:pPr>
            <a:endParaRPr lang="en-US">
              <a:solidFill>
                <a:schemeClr val="bg1"/>
              </a:solidFill>
            </a:endParaRPr>
          </a:p>
        </p:txBody>
      </p:sp>
      <p:grpSp>
        <p:nvGrpSpPr>
          <p:cNvPr id="15"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16" name="Freeform: Shape 15">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2500166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250C39F-3F6C-4D53-86D2-7BC6B2FF60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city with lights and buildings&#10;&#10;Description automatically generated with medium confidence">
            <a:extLst>
              <a:ext uri="{FF2B5EF4-FFF2-40B4-BE49-F238E27FC236}">
                <a16:creationId xmlns:a16="http://schemas.microsoft.com/office/drawing/2014/main" id="{41BC9BE0-D56A-D74C-8E48-51659AA24394}"/>
              </a:ext>
            </a:extLst>
          </p:cNvPr>
          <p:cNvPicPr>
            <a:picLocks noChangeAspect="1"/>
          </p:cNvPicPr>
          <p:nvPr/>
        </p:nvPicPr>
        <p:blipFill rotWithShape="1">
          <a:blip r:embed="rId2">
            <a:extLst>
              <a:ext uri="{28A0092B-C50C-407E-A947-70E740481C1C}">
                <a14:useLocalDpi xmlns:a14="http://schemas.microsoft.com/office/drawing/2010/main" val="0"/>
              </a:ext>
            </a:extLst>
          </a:blip>
          <a:srcRect t="36150" b="7600"/>
          <a:stretch/>
        </p:blipFill>
        <p:spPr>
          <a:xfrm flipH="1">
            <a:off x="20" y="10"/>
            <a:ext cx="12191980" cy="6857990"/>
          </a:xfrm>
          <a:prstGeom prst="rect">
            <a:avLst/>
          </a:prstGeom>
        </p:spPr>
      </p:pic>
      <p:sp>
        <p:nvSpPr>
          <p:cNvPr id="13" name="Rectangle 12">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D242FDC-2FC4-5FE3-CFD6-C711A5C53285}"/>
              </a:ext>
            </a:extLst>
          </p:cNvPr>
          <p:cNvSpPr txBox="1"/>
          <p:nvPr/>
        </p:nvSpPr>
        <p:spPr>
          <a:xfrm>
            <a:off x="1104900" y="910431"/>
            <a:ext cx="4724400" cy="1466455"/>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a:solidFill>
                  <a:schemeClr val="bg1"/>
                </a:solidFill>
                <a:latin typeface="+mj-lt"/>
                <a:ea typeface="+mj-ea"/>
                <a:cs typeface="+mj-cs"/>
              </a:rPr>
              <a:t>Libraries</a:t>
            </a:r>
          </a:p>
        </p:txBody>
      </p:sp>
      <p:sp>
        <p:nvSpPr>
          <p:cNvPr id="10" name="TextBox 9">
            <a:extLst>
              <a:ext uri="{FF2B5EF4-FFF2-40B4-BE49-F238E27FC236}">
                <a16:creationId xmlns:a16="http://schemas.microsoft.com/office/drawing/2014/main" id="{92C955C0-D165-B21B-84B3-00D4A4EF199B}"/>
              </a:ext>
            </a:extLst>
          </p:cNvPr>
          <p:cNvSpPr txBox="1"/>
          <p:nvPr/>
        </p:nvSpPr>
        <p:spPr>
          <a:xfrm>
            <a:off x="1104900" y="2492080"/>
            <a:ext cx="4724400" cy="3015849"/>
          </a:xfrm>
          <a:prstGeom prst="rect">
            <a:avLst/>
          </a:prstGeom>
        </p:spPr>
        <p:txBody>
          <a:bodyPr vert="horz" lIns="91440" tIns="45720" rIns="91440" bIns="45720" rtlCol="0">
            <a:normAutofit/>
          </a:bodyPr>
          <a:lstStyle/>
          <a:p>
            <a:pPr marL="571500" marR="0" lvl="0" indent="-228600">
              <a:lnSpc>
                <a:spcPct val="90000"/>
              </a:lnSpc>
              <a:spcBef>
                <a:spcPts val="0"/>
              </a:spcBef>
              <a:spcAft>
                <a:spcPts val="1000"/>
              </a:spcAft>
              <a:buFont typeface="Arial" panose="020B0604020202020204" pitchFamily="34" charset="0"/>
              <a:buChar char="•"/>
            </a:pPr>
            <a:r>
              <a:rPr lang="en-US" sz="1600">
                <a:solidFill>
                  <a:schemeClr val="bg1"/>
                </a:solidFill>
                <a:effectLst/>
              </a:rPr>
              <a:t>Matplotlib: A plotting library for creating static, interactive, and animated visualizations in Python Utilized for creating static, interactive, and animated visualizations such as line plots, scatter plots, histograms, bar charts, pie charts, etc., to explore and communicate insights from data.</a:t>
            </a:r>
          </a:p>
          <a:p>
            <a:pPr marL="571500" marR="0" lvl="0" indent="-228600">
              <a:lnSpc>
                <a:spcPct val="90000"/>
              </a:lnSpc>
              <a:spcBef>
                <a:spcPts val="0"/>
              </a:spcBef>
              <a:spcAft>
                <a:spcPts val="1000"/>
              </a:spcAft>
              <a:buFont typeface="Arial" panose="020B0604020202020204" pitchFamily="34" charset="0"/>
              <a:buChar char="•"/>
            </a:pPr>
            <a:r>
              <a:rPr lang="en-US" sz="1600">
                <a:solidFill>
                  <a:schemeClr val="bg1"/>
                </a:solidFill>
                <a:effectLst/>
              </a:rPr>
              <a:t>Seaborn: A data visualization library based on Matplotlib, providing a high-level interface for drawing attractive and informative statistical graphics.</a:t>
            </a:r>
          </a:p>
        </p:txBody>
      </p:sp>
      <p:sp>
        <p:nvSpPr>
          <p:cNvPr id="15" name="Rectangle 14">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24833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10"/>
            <a:ext cx="12192000" cy="686221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4" name="TextBox 3">
            <a:extLst>
              <a:ext uri="{FF2B5EF4-FFF2-40B4-BE49-F238E27FC236}">
                <a16:creationId xmlns:a16="http://schemas.microsoft.com/office/drawing/2014/main" id="{8FBFBD46-2F0C-529C-6284-23AB05AFC0E6}"/>
              </a:ext>
            </a:extLst>
          </p:cNvPr>
          <p:cNvSpPr txBox="1"/>
          <p:nvPr/>
        </p:nvSpPr>
        <p:spPr>
          <a:xfrm>
            <a:off x="735703" y="507238"/>
            <a:ext cx="3555916" cy="384589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dirty="0">
                <a:solidFill>
                  <a:schemeClr val="bg1"/>
                </a:solidFill>
                <a:latin typeface="+mj-lt"/>
                <a:ea typeface="+mj-ea"/>
                <a:cs typeface="+mj-cs"/>
              </a:rPr>
              <a:t>Thank You</a:t>
            </a:r>
          </a:p>
        </p:txBody>
      </p:sp>
      <p:pic>
        <p:nvPicPr>
          <p:cNvPr id="3" name="Picture 2">
            <a:extLst>
              <a:ext uri="{FF2B5EF4-FFF2-40B4-BE49-F238E27FC236}">
                <a16:creationId xmlns:a16="http://schemas.microsoft.com/office/drawing/2014/main" id="{197E51FB-4596-EE4B-A1A3-D3C8719E1889}"/>
              </a:ext>
            </a:extLst>
          </p:cNvPr>
          <p:cNvPicPr>
            <a:picLocks noChangeAspect="1"/>
          </p:cNvPicPr>
          <p:nvPr/>
        </p:nvPicPr>
        <p:blipFill rotWithShape="1">
          <a:blip r:embed="rId2"/>
          <a:srcRect r="-4" b="-4"/>
          <a:stretch/>
        </p:blipFill>
        <p:spPr>
          <a:xfrm>
            <a:off x="5467894" y="590861"/>
            <a:ext cx="5290998" cy="5290998"/>
          </a:xfrm>
          <a:custGeom>
            <a:avLst/>
            <a:gdLst/>
            <a:ahLst/>
            <a:cxnLst/>
            <a:rect l="l" t="t" r="r" b="b"/>
            <a:pathLst>
              <a:path w="5290998" h="5290998">
                <a:moveTo>
                  <a:pt x="2645499" y="0"/>
                </a:moveTo>
                <a:cubicBezTo>
                  <a:pt x="4106568" y="0"/>
                  <a:pt x="5290998" y="1184430"/>
                  <a:pt x="5290998" y="2645499"/>
                </a:cubicBezTo>
                <a:cubicBezTo>
                  <a:pt x="5290998" y="4106568"/>
                  <a:pt x="4106568" y="5290998"/>
                  <a:pt x="2645499" y="5290998"/>
                </a:cubicBezTo>
                <a:cubicBezTo>
                  <a:pt x="1184430" y="5290998"/>
                  <a:pt x="0" y="4106568"/>
                  <a:pt x="0" y="2645499"/>
                </a:cubicBezTo>
                <a:cubicBezTo>
                  <a:pt x="0" y="1184430"/>
                  <a:pt x="1184430" y="0"/>
                  <a:pt x="2645499" y="0"/>
                </a:cubicBezTo>
                <a:close/>
              </a:path>
            </a:pathLst>
          </a:custGeom>
          <a:ln w="25400">
            <a:noFill/>
          </a:ln>
        </p:spPr>
      </p:pic>
      <p:sp>
        <p:nvSpPr>
          <p:cNvPr id="11" name="Graphic 212">
            <a:extLst>
              <a:ext uri="{FF2B5EF4-FFF2-40B4-BE49-F238E27FC236}">
                <a16:creationId xmlns:a16="http://schemas.microsoft.com/office/drawing/2014/main" id="{4D4C00DC-4DC6-4CD2-9E31-F17E6CEBC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58925" y="823301"/>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3" name="Graphic 212">
            <a:extLst>
              <a:ext uri="{FF2B5EF4-FFF2-40B4-BE49-F238E27FC236}">
                <a16:creationId xmlns:a16="http://schemas.microsoft.com/office/drawing/2014/main" id="{A499C65A-9B02-4D7F-BD68-CD38D88055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58925" y="823301"/>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15" name="Graphic 190">
            <a:extLst>
              <a:ext uri="{FF2B5EF4-FFF2-40B4-BE49-F238E27FC236}">
                <a16:creationId xmlns:a16="http://schemas.microsoft.com/office/drawing/2014/main" id="{66FB5A75-BDE2-4F12-A95B-C48788A768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70622" y="1755501"/>
            <a:ext cx="1598829" cy="531293"/>
            <a:chOff x="2504802" y="1755501"/>
            <a:chExt cx="1598829" cy="531293"/>
          </a:xfrm>
          <a:solidFill>
            <a:schemeClr val="bg1"/>
          </a:solidFill>
        </p:grpSpPr>
        <p:sp>
          <p:nvSpPr>
            <p:cNvPr id="16" name="Freeform: Shape 15">
              <a:extLst>
                <a:ext uri="{FF2B5EF4-FFF2-40B4-BE49-F238E27FC236}">
                  <a16:creationId xmlns:a16="http://schemas.microsoft.com/office/drawing/2014/main" id="{DC86CBC8-A814-4C0C-A287-7C549693D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6AA52F4F-14E6-402F-A196-668B9CA9BC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grpSp>
        <p:nvGrpSpPr>
          <p:cNvPr id="19" name="Graphic 4">
            <a:extLst>
              <a:ext uri="{FF2B5EF4-FFF2-40B4-BE49-F238E27FC236}">
                <a16:creationId xmlns:a16="http://schemas.microsoft.com/office/drawing/2014/main" id="{1F4896D7-5AD0-4505-BCCD-82262CFEE2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035286" y="3429061"/>
            <a:ext cx="1861484" cy="1861513"/>
            <a:chOff x="5734037" y="3067039"/>
            <a:chExt cx="724483" cy="724489"/>
          </a:xfrm>
          <a:solidFill>
            <a:schemeClr val="bg1"/>
          </a:solidFill>
        </p:grpSpPr>
        <p:sp>
          <p:nvSpPr>
            <p:cNvPr id="20" name="Freeform: Shape 19">
              <a:extLst>
                <a:ext uri="{FF2B5EF4-FFF2-40B4-BE49-F238E27FC236}">
                  <a16:creationId xmlns:a16="http://schemas.microsoft.com/office/drawing/2014/main" id="{83C04C31-4BBB-4AC5-A222-4E79BDDF6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090890F0-A440-4A5F-89E2-860A604251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9BA7632-2294-4740-BB61-DFA5017B7B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D025C556-497E-4B62-9131-98448B5A7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467884A-CD29-4BCE-A1A4-1E629953FC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73A1BC11-A782-4A26-87D0-76C92BAB7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8787142E-1022-4109-9141-85FF9C22E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763BCB7E-36CC-4105-9CDA-BFB80F3FFC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A6EF2588-350F-4CCE-9BF8-799EC71961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0A696712-7E60-48CD-A6F8-91754B090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244E95B-2BBF-4335-BEFC-BA135EF949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0D692242-534C-4A58-90D7-43A781D23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BC72B2EF-E5D1-46BF-B7FE-A9D174508B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8805B31-6BA4-45FA-8180-436B2EC41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51B376A0-4543-4AE3-8071-5C746BADE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824AEB4-F797-4131-AD1A-BCB807B086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7399A867-568D-43D3-8F17-6644C8D09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953DBA6-7A8F-4369-8F18-DC19A21B43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D9167760-8210-45B7-96C9-462EB82D8E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3B578C99-7B91-480A-B8CA-B9FB3AF17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CDF91670-E084-4B4B-9F86-75DD43CBE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8FC99F2F-C73F-444D-B4BB-C02E463AB2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7F3FF604-A6A9-4EDC-868C-696B92122A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8D6C5BB-BF17-4FE8-B611-578E8EBE9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A80A8D66-3FA7-4C04-AEDC-D8F94AA43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3DE9B826-6E87-4EF5-AA9D-F55BB3A21D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BBAEEC53-BED0-4ACB-94B4-818158D7EF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30709FE3-3633-4C01-AAD6-75ADD93953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0D68B00-260E-4EFC-A1FE-8B04EB5A72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360AF8DD-D1D2-43F3-83E5-ECF20A0916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87B3F103-7F53-4D5E-B9A2-DE4F0B78D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2BBECD20-3735-4F14-8816-26D648091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500687DC-38D4-44B7-BA7D-D8A0BA155F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23AFC6B0-2B60-47B1-B854-A02279C706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39963332-7F58-48B9-9BAB-87C986F39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342BD313-0F6E-4DC3-B8A8-861289801F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2253CE00-9D58-4821-B362-2552C433B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7E89086E-98CE-4697-8CE7-B2E7DB2E8C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CE9357F-710D-4D3B-90C1-CF19E73F2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70ED7F2-AD38-47BC-B6A1-FF7E20AFDE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2600E9C-0B0F-45ED-A2CF-DE0240B2B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B07D2066-6599-4BD0-9CD5-7289EB1B81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7BF96C0D-1DEE-47F2-A950-16BC0896F5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FD254ABE-505D-4C6A-9267-BFB78FBB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822BBE38-BC6F-4DDE-BD6D-2B496CE420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1046D1FA-C431-4F16-8BDD-71C614D798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CF387987-DEF1-447C-BC86-281AC0B3D6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808DF01-2715-4215-81F1-B8C178304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AED7F897-8A4F-4F3D-BFB1-738BCDCA9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9B51B8B7-D508-44C3-AFC5-820557A943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7FBC6B94-2A13-4303-AE51-334E386DA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27897959-2F8E-4A05-9EA8-5B0329B574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0522AB50-D351-40F4-8A88-E856C1F27F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221AFD52-C13F-4A20-B1DB-13C1A9A3D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8E789B3B-F514-4E02-8C1A-2F85817AA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9E473BAC-3DA1-4D63-9D6C-2B993665F6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F385DCF4-8F59-4838-B86C-2B3EF0BCE7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3EC5A02E-609A-4C39-A35D-E8D038F7C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7AB67B18-1821-4367-A7B6-CC2FFF66D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DFCAC56E-4767-4984-9FE7-2C3CA57D01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0A1929ED-CEB2-4C49-B2ED-A206D3793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01D632F9-2F59-4C8D-B1BC-1CB0D15C36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03B9F80B-CAEF-442C-A218-E2B069545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526A626E-CC14-4106-8AD4-DB3D81CD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7CD710B8-B5DF-495F-ACEA-CFB9308CB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E550C81D-B0B8-4DB8-A12C-B62944D07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4EB82E53-B337-43EB-BFF8-1466F10E8B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D1DCEF3A-2B54-4AA2-9BFD-57EA4A2468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9F122967-34EF-4575-8E59-75D77FCD07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D87EBF9D-3949-4CCE-BB87-978466834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58A1183F-B28F-4BAD-A14B-3940A6E92F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A81851B7-6D8F-454C-BBAA-498426069D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99759A7A-483F-4DB0-8677-C6AB61E197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BDD1E55B-DE82-4811-BB33-1468396D2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F4B0251C-DACC-4A24-83BA-3D95F8D19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647EF9B-D99D-48C1-B61E-19B85F4714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EB55DF3C-DDF0-4B01-849E-46A6634655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09149238-5A44-4264-84E6-DD25E7C01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4E6925C1-B440-4C1C-8829-2E6D9EE142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937B5BDB-32A7-4C47-A984-AF2316600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9B5A7D9C-91C9-49A3-8AD5-DB49632FD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C64B015D-AFCF-4AB2-AE58-A069B06DB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A4407931-9375-400F-88AC-C63D4E9E9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554278B7-45C8-46E4-885A-69208D598B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3A806AB0-FBD6-41CD-997C-A76266D375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719E2D6D-6D96-4348-954B-3657A0B06D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9794AABE-9C3E-4A8C-820F-0FDF65213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1DBEC39D-5464-46CA-B62B-24826F1F4D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41807973-667B-4780-B3AA-4ADC32DB3A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970D793C-C9EE-467B-8385-42B6905A00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94695A53-78EB-4811-8BBC-4707F30169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0576416F-0C2E-4D01-9357-5C73ADF85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A091FE22-8667-4F89-A333-BA9A0917E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CB779008-969D-4FA8-BB6C-3BBBCF919E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CDAF3B96-0DFB-44BA-959D-BF9643FFE2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5F66F5FF-98B2-4453-8175-EB602A6A03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751D9683-9D41-4058-B90B-99146FC2F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0907098D-1005-4522-BA21-F1534CBAC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5BFEF082-7E02-4ED8-B9D1-F0FC47FEC6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4429C269-222E-4EFB-97B9-08FA243CE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FC460F7F-5702-4281-850B-59E4182A71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A329057C-293F-4933-9DEA-2463E66D4B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7274CBA8-6253-4229-AC37-1D7126639E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7ABAAD2-23FD-4AF4-8506-3CDDC5607B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27A85620-3B33-477A-949C-3F221DCC2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6247316E-E815-4CE3-9EC0-8DC8391EB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3D047E26-5A98-4B49-A453-C71D894500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940C95BF-A85B-4251-A817-35A7B4F71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EA4FDA2F-E340-40E6-8678-8F4F9EB3D4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D94A3796-87FD-436D-8309-857F9B489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2B20BE68-41F5-4E59-87CD-A8654B123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7FD87938-B42E-45E5-ABB8-936E00A244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A46A837-6AA3-4099-8055-251ED6D7D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9D871B1-B4D0-4667-B5FA-21AE12E501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477E102A-1E9D-44C8-9DA0-1B4B61444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42DB4921-ECFC-42CD-B91B-56AB1FE26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3156177C-2880-4AAF-BFC7-C3EA4AD09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B7C807E0-34AB-4AC3-A674-D7E438C603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93AD80AB-575A-4D50-A561-CE310E06BF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4C11A99-7E93-4B54-B1CE-D90D45325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25A3E814-2D04-4881-B9E9-81ADDC0C97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073D9FB4-F4AF-4974-A734-C9300D210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081A1414-A8F5-43F1-BA51-B058EF2C05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E41588DC-3C7F-4695-A42A-B5ABEA8B51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3884DF6D-4C87-4B4A-A918-B3F3C8BE35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CF26F2A0-B8D0-48D4-A9A9-BEB75CFF1F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7A9177E1-A6DC-4200-9D85-31A348E027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7DA218E3-83A8-45E8-B2E3-4B693606C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31E51433-E260-493C-8A94-FCE7FD9BA2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3A74FFD3-BE5F-435D-AC22-825B6E049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B3420F88-93EB-4790-A2BD-EFF61E77B0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3875302B-159F-4E81-AD49-154BAA8F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BE9966CE-BC06-4CEB-877D-34D9D1C2E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89924EA-8A9B-4ED5-8CF2-E184EE89D2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300C1FB1-E227-40EE-A773-071D080BD1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14F26B5D-6E35-40E8-90DF-FD65CB33FA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059D8F05-F701-45A6-9377-454642C21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5F57ACF8-D510-4715-B964-20D980558C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51053CDD-687F-481B-86FB-56DA74C55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76B24CA5-1578-43AE-8ED8-CB9F7EA62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A3208550-AB5B-4E2B-914A-270D30163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D4120D7E-20EE-4413-A541-781EA43508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9C0CC66E-BFF1-47FD-8C37-092016FBE2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09D9AD44-3983-44A2-9DBA-6C5FF3C47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71915592-B946-43D1-AE24-B72B17FC58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3AC48622-C7DC-416F-B14F-AB0C6A3EF5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C122E9A7-0590-453C-AC3A-88265131C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78246847-0B72-46B3-9243-7A7B92E212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207FF669-6E9C-47DF-A1A0-6676692794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06905CAD-DCDC-4965-969E-3BA793FCA8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7E82B7F4-81C1-4A48-A3C9-B9DE741C94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3D306B7-0050-4206-8020-D3F81BC4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BE50823B-85BA-4734-A0E5-99F2D027C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1F26CEA8-889B-4F33-AE59-91F66E1602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E64E5726-D6A2-4541-9EB4-0D455BFB1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B5A9478C-31E8-4C23-856A-5B4D6936B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D4D55AFD-7163-47DF-8918-6BCF397B55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20C5BF88-D776-4C9B-89BD-85EE0DCE81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A0347C6-25EE-4289-B805-750B30ABB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4C83C9E0-7820-4EA4-B9AA-AD6E0719F3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7E1B6DEA-553D-4733-9A45-3A28D118B6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BE647149-B885-4A7D-B57E-A9762FF951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3FFCDDD6-EA47-4BA4-914F-B4AD52A7D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18C5FC42-4A56-48D7-9C6F-EE6973256C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E58746BA-672F-48B8-BA1D-E317498C1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75C60814-753C-4243-BD88-443E240D6B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174EB8C9-709B-42D9-9948-434CAA5E0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786AB5B1-D0D7-4FE2-9A7D-BF9C01F7D7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718E7606-3FC9-4354-BCF8-A980AE6DFA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3581456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descr="A screenshot of a computer&#10;&#10;Description automatically generated">
            <a:extLst>
              <a:ext uri="{FF2B5EF4-FFF2-40B4-BE49-F238E27FC236}">
                <a16:creationId xmlns:a16="http://schemas.microsoft.com/office/drawing/2014/main" id="{8B1CBC39-802C-2674-B123-A8128D65C1F3}"/>
              </a:ext>
            </a:extLst>
          </p:cNvPr>
          <p:cNvPicPr>
            <a:picLocks noChangeAspect="1"/>
          </p:cNvPicPr>
          <p:nvPr/>
        </p:nvPicPr>
        <p:blipFill rotWithShape="1">
          <a:blip r:embed="rId3">
            <a:extLst>
              <a:ext uri="{28A0092B-C50C-407E-A947-70E740481C1C}">
                <a14:useLocalDpi xmlns:a14="http://schemas.microsoft.com/office/drawing/2010/main" val="0"/>
              </a:ext>
            </a:extLst>
          </a:blip>
          <a:srcRect l="33418" t="60523" r="33887" b="5665"/>
          <a:stretch/>
        </p:blipFill>
        <p:spPr>
          <a:xfrm>
            <a:off x="2777551" y="5770271"/>
            <a:ext cx="1794959" cy="994816"/>
          </a:xfrm>
          <a:prstGeom prst="rect">
            <a:avLst/>
          </a:prstGeom>
        </p:spPr>
      </p:pic>
      <p:sp>
        <p:nvSpPr>
          <p:cNvPr id="23"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city with many buildings and roads&#10;&#10;Description automatically generated with medium confidence">
            <a:extLst>
              <a:ext uri="{FF2B5EF4-FFF2-40B4-BE49-F238E27FC236}">
                <a16:creationId xmlns:a16="http://schemas.microsoft.com/office/drawing/2014/main" id="{9C536911-40C6-DFD2-DDA2-E8EA8656696E}"/>
              </a:ext>
            </a:extLst>
          </p:cNvPr>
          <p:cNvPicPr>
            <a:picLocks noChangeAspect="1"/>
          </p:cNvPicPr>
          <p:nvPr/>
        </p:nvPicPr>
        <p:blipFill rotWithShape="1">
          <a:blip r:embed="rId4">
            <a:alphaModFix amt="40000"/>
            <a:extLst>
              <a:ext uri="{28A0092B-C50C-407E-A947-70E740481C1C}">
                <a14:useLocalDpi xmlns:a14="http://schemas.microsoft.com/office/drawing/2010/main" val="0"/>
              </a:ext>
            </a:extLst>
          </a:blip>
          <a:srcRect t="29983" b="13767"/>
          <a:stretch/>
        </p:blipFill>
        <p:spPr>
          <a:xfrm>
            <a:off x="20" y="10"/>
            <a:ext cx="12191979" cy="6857990"/>
          </a:xfrm>
          <a:prstGeom prst="rect">
            <a:avLst/>
          </a:prstGeom>
        </p:spPr>
      </p:pic>
      <p:sp>
        <p:nvSpPr>
          <p:cNvPr id="4" name="TextBox 3">
            <a:extLst>
              <a:ext uri="{FF2B5EF4-FFF2-40B4-BE49-F238E27FC236}">
                <a16:creationId xmlns:a16="http://schemas.microsoft.com/office/drawing/2014/main" id="{A9ED2E5B-F9C5-CD47-FDC7-DE7956E11FE2}"/>
              </a:ext>
            </a:extLst>
          </p:cNvPr>
          <p:cNvSpPr txBox="1"/>
          <p:nvPr/>
        </p:nvSpPr>
        <p:spPr>
          <a:xfrm>
            <a:off x="841249" y="941832"/>
            <a:ext cx="10506456" cy="20574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000">
                <a:solidFill>
                  <a:schemeClr val="bg1"/>
                </a:solidFill>
                <a:latin typeface="+mj-lt"/>
                <a:ea typeface="+mj-ea"/>
                <a:cs typeface="+mj-cs"/>
              </a:rPr>
              <a:t>Proposed methodlogy</a:t>
            </a:r>
          </a:p>
        </p:txBody>
      </p:sp>
      <p:sp>
        <p:nvSpPr>
          <p:cNvPr id="25" name="Rectangle 2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BAFB4F5D-8D60-BD2C-09F8-CC1E93EFABCE}"/>
              </a:ext>
            </a:extLst>
          </p:cNvPr>
          <p:cNvSpPr txBox="1"/>
          <p:nvPr/>
        </p:nvSpPr>
        <p:spPr>
          <a:xfrm>
            <a:off x="841248" y="3502152"/>
            <a:ext cx="10506456" cy="2670048"/>
          </a:xfrm>
          <a:prstGeom prst="rect">
            <a:avLst/>
          </a:prstGeom>
        </p:spPr>
        <p:txBody>
          <a:bodyPr vert="horz" lIns="91440" tIns="45720" rIns="91440" bIns="45720" rtlCol="0">
            <a:normAutofit/>
          </a:bodyPr>
          <a:lstStyle/>
          <a:p>
            <a:pPr>
              <a:lnSpc>
                <a:spcPct val="90000"/>
              </a:lnSpc>
              <a:spcAft>
                <a:spcPts val="600"/>
              </a:spcAft>
            </a:pPr>
            <a:r>
              <a:rPr lang="en-US" sz="2000" dirty="0">
                <a:solidFill>
                  <a:schemeClr val="bg1"/>
                </a:solidFill>
              </a:rPr>
              <a:t>I have used 6 various ml algorithms to check the best algorithm with respective to accuracy</a:t>
            </a:r>
          </a:p>
          <a:p>
            <a:pPr marL="342900" indent="-228600">
              <a:lnSpc>
                <a:spcPct val="90000"/>
              </a:lnSpc>
              <a:spcAft>
                <a:spcPts val="600"/>
              </a:spcAft>
              <a:buFont typeface="Arial" panose="020B0604020202020204" pitchFamily="34" charset="0"/>
              <a:buChar char="•"/>
            </a:pPr>
            <a:r>
              <a:rPr lang="en-US" sz="2000" dirty="0">
                <a:solidFill>
                  <a:schemeClr val="bg1"/>
                </a:solidFill>
              </a:rPr>
              <a:t>Linear regression</a:t>
            </a:r>
          </a:p>
          <a:p>
            <a:pPr marL="342900" indent="-228600">
              <a:lnSpc>
                <a:spcPct val="90000"/>
              </a:lnSpc>
              <a:spcAft>
                <a:spcPts val="600"/>
              </a:spcAft>
              <a:buFont typeface="Arial" panose="020B0604020202020204" pitchFamily="34" charset="0"/>
              <a:buChar char="•"/>
            </a:pPr>
            <a:r>
              <a:rPr lang="en-US" sz="2000" dirty="0">
                <a:solidFill>
                  <a:schemeClr val="bg1"/>
                </a:solidFill>
              </a:rPr>
              <a:t>Lasso regression</a:t>
            </a:r>
          </a:p>
          <a:p>
            <a:pPr marL="342900" indent="-228600">
              <a:lnSpc>
                <a:spcPct val="90000"/>
              </a:lnSpc>
              <a:spcAft>
                <a:spcPts val="600"/>
              </a:spcAft>
              <a:buFont typeface="Arial" panose="020B0604020202020204" pitchFamily="34" charset="0"/>
              <a:buChar char="•"/>
            </a:pPr>
            <a:r>
              <a:rPr lang="en-US" sz="2000" dirty="0">
                <a:solidFill>
                  <a:schemeClr val="bg1"/>
                </a:solidFill>
              </a:rPr>
              <a:t>Ridge regression</a:t>
            </a:r>
          </a:p>
          <a:p>
            <a:pPr marL="342900" indent="-228600">
              <a:lnSpc>
                <a:spcPct val="90000"/>
              </a:lnSpc>
              <a:spcAft>
                <a:spcPts val="600"/>
              </a:spcAft>
              <a:buFont typeface="Arial" panose="020B0604020202020204" pitchFamily="34" charset="0"/>
              <a:buChar char="•"/>
            </a:pPr>
            <a:r>
              <a:rPr lang="en-US" sz="2000" dirty="0">
                <a:solidFill>
                  <a:schemeClr val="bg1"/>
                </a:solidFill>
              </a:rPr>
              <a:t>Support vector machine</a:t>
            </a:r>
          </a:p>
          <a:p>
            <a:pPr marL="342900" indent="-228600">
              <a:lnSpc>
                <a:spcPct val="90000"/>
              </a:lnSpc>
              <a:spcAft>
                <a:spcPts val="600"/>
              </a:spcAft>
              <a:buFont typeface="Arial" panose="020B0604020202020204" pitchFamily="34" charset="0"/>
              <a:buChar char="•"/>
            </a:pPr>
            <a:r>
              <a:rPr lang="en-US" sz="2000" dirty="0">
                <a:solidFill>
                  <a:schemeClr val="bg1"/>
                </a:solidFill>
              </a:rPr>
              <a:t>Random forest</a:t>
            </a:r>
          </a:p>
          <a:p>
            <a:pPr marL="342900" indent="-228600">
              <a:lnSpc>
                <a:spcPct val="90000"/>
              </a:lnSpc>
              <a:spcAft>
                <a:spcPts val="600"/>
              </a:spcAft>
              <a:buFont typeface="Arial" panose="020B0604020202020204" pitchFamily="34" charset="0"/>
              <a:buChar char="•"/>
            </a:pPr>
            <a:r>
              <a:rPr lang="en-US" sz="2000" dirty="0">
                <a:solidFill>
                  <a:schemeClr val="bg1"/>
                </a:solidFill>
              </a:rPr>
              <a:t>XGBoost</a:t>
            </a:r>
          </a:p>
        </p:txBody>
      </p:sp>
    </p:spTree>
    <p:extLst>
      <p:ext uri="{BB962C8B-B14F-4D97-AF65-F5344CB8AC3E}">
        <p14:creationId xmlns:p14="http://schemas.microsoft.com/office/powerpoint/2010/main" val="4381232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extBox 1">
            <a:extLst>
              <a:ext uri="{FF2B5EF4-FFF2-40B4-BE49-F238E27FC236}">
                <a16:creationId xmlns:a16="http://schemas.microsoft.com/office/drawing/2014/main" id="{FEB0DCCB-4620-6804-F6DE-71B7B6BAF22A}"/>
              </a:ext>
            </a:extLst>
          </p:cNvPr>
          <p:cNvSpPr txBox="1"/>
          <p:nvPr/>
        </p:nvSpPr>
        <p:spPr>
          <a:xfrm>
            <a:off x="1295400" y="669925"/>
            <a:ext cx="4800600" cy="132556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b="1">
                <a:solidFill>
                  <a:schemeClr val="bg1"/>
                </a:solidFill>
                <a:latin typeface="+mj-lt"/>
                <a:ea typeface="+mj-ea"/>
                <a:cs typeface="+mj-cs"/>
              </a:rPr>
              <a:t>1. Linear regression</a:t>
            </a:r>
          </a:p>
        </p:txBody>
      </p:sp>
      <p:cxnSp>
        <p:nvCxnSpPr>
          <p:cNvPr id="41" name="Straight Connector 40">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99779EF-D5B4-26AC-0CB1-164635204032}"/>
              </a:ext>
            </a:extLst>
          </p:cNvPr>
          <p:cNvSpPr txBox="1"/>
          <p:nvPr/>
        </p:nvSpPr>
        <p:spPr>
          <a:xfrm>
            <a:off x="1295400" y="2288833"/>
            <a:ext cx="4800600" cy="3711571"/>
          </a:xfrm>
          <a:prstGeom prst="rect">
            <a:avLst/>
          </a:prstGeom>
        </p:spPr>
        <p:txBody>
          <a:bodyPr vert="horz" lIns="91440" tIns="45720" rIns="91440" bIns="45720" rtlCol="0">
            <a:normAutofit/>
          </a:bodyPr>
          <a:lstStyle/>
          <a:p>
            <a:pPr indent="-228600" algn="just">
              <a:lnSpc>
                <a:spcPct val="90000"/>
              </a:lnSpc>
              <a:spcAft>
                <a:spcPts val="600"/>
              </a:spcAft>
              <a:buFont typeface="Arial" panose="020B0604020202020204" pitchFamily="34" charset="0"/>
              <a:buChar char="•"/>
            </a:pPr>
            <a:r>
              <a:rPr lang="en-US" sz="2000" dirty="0">
                <a:solidFill>
                  <a:schemeClr val="bg1"/>
                </a:solidFill>
              </a:rPr>
              <a:t>This model builds links between the many variables being studied. Correlation coefficients or regression equations can be used to determine the correlation between variables. There are models that can identify the most important aspects for understanding the dependent variable. Multiple regression is used to collect data on both independent and dependent factors to anticipate certain prices. Multiple linear regression determines the link between dependent and independent variables.</a:t>
            </a:r>
          </a:p>
        </p:txBody>
      </p:sp>
      <p:pic>
        <p:nvPicPr>
          <p:cNvPr id="5" name="Picture 4" descr="A city with many buildings and roads&#10;&#10;Description automatically generated with medium confidence">
            <a:extLst>
              <a:ext uri="{FF2B5EF4-FFF2-40B4-BE49-F238E27FC236}">
                <a16:creationId xmlns:a16="http://schemas.microsoft.com/office/drawing/2014/main" id="{99B24AC3-C660-854E-24D4-3BBF5964B8B8}"/>
              </a:ext>
            </a:extLst>
          </p:cNvPr>
          <p:cNvPicPr>
            <a:picLocks noChangeAspect="1"/>
          </p:cNvPicPr>
          <p:nvPr/>
        </p:nvPicPr>
        <p:blipFill rotWithShape="1">
          <a:blip r:embed="rId2">
            <a:extLst>
              <a:ext uri="{28A0092B-C50C-407E-A947-70E740481C1C}">
                <a14:useLocalDpi xmlns:a14="http://schemas.microsoft.com/office/drawing/2010/main" val="0"/>
              </a:ext>
            </a:extLst>
          </a:blip>
          <a:srcRect t="22938" r="4327" b="1380"/>
          <a:stretch/>
        </p:blipFill>
        <p:spPr>
          <a:xfrm>
            <a:off x="6679487" y="369913"/>
            <a:ext cx="3520051" cy="2784532"/>
          </a:xfrm>
          <a:prstGeom prst="rect">
            <a:avLst/>
          </a:prstGeom>
        </p:spPr>
      </p:pic>
      <p:sp>
        <p:nvSpPr>
          <p:cNvPr id="43" name="Rectangle 42">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10;&#10;Description automatically generated">
            <a:extLst>
              <a:ext uri="{FF2B5EF4-FFF2-40B4-BE49-F238E27FC236}">
                <a16:creationId xmlns:a16="http://schemas.microsoft.com/office/drawing/2014/main" id="{86B046DD-16E4-B5FD-7D90-CEFAD8B4A4F8}"/>
              </a:ext>
            </a:extLst>
          </p:cNvPr>
          <p:cNvPicPr>
            <a:picLocks noChangeAspect="1"/>
          </p:cNvPicPr>
          <p:nvPr/>
        </p:nvPicPr>
        <p:blipFill rotWithShape="1">
          <a:blip r:embed="rId3">
            <a:extLst>
              <a:ext uri="{28A0092B-C50C-407E-A947-70E740481C1C}">
                <a14:useLocalDpi xmlns:a14="http://schemas.microsoft.com/office/drawing/2010/main" val="0"/>
              </a:ext>
            </a:extLst>
          </a:blip>
          <a:srcRect l="33418" t="60523" r="33887" b="5665"/>
          <a:stretch/>
        </p:blipFill>
        <p:spPr>
          <a:xfrm>
            <a:off x="7825071" y="3684282"/>
            <a:ext cx="3996261" cy="2849790"/>
          </a:xfrm>
          <a:prstGeom prst="rect">
            <a:avLst/>
          </a:prstGeom>
        </p:spPr>
      </p:pic>
      <p:sp>
        <p:nvSpPr>
          <p:cNvPr id="45" name="Rectangle 44">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2808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extBox 1">
            <a:extLst>
              <a:ext uri="{FF2B5EF4-FFF2-40B4-BE49-F238E27FC236}">
                <a16:creationId xmlns:a16="http://schemas.microsoft.com/office/drawing/2014/main" id="{FEB0DCCB-4620-6804-F6DE-71B7B6BAF22A}"/>
              </a:ext>
            </a:extLst>
          </p:cNvPr>
          <p:cNvSpPr txBox="1"/>
          <p:nvPr/>
        </p:nvSpPr>
        <p:spPr>
          <a:xfrm>
            <a:off x="1295400" y="669925"/>
            <a:ext cx="4800600" cy="132556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b="1" dirty="0">
                <a:solidFill>
                  <a:schemeClr val="bg1"/>
                </a:solidFill>
                <a:latin typeface="+mj-lt"/>
                <a:ea typeface="+mj-ea"/>
                <a:cs typeface="+mj-cs"/>
              </a:rPr>
              <a:t>2. Ridge Regression</a:t>
            </a:r>
          </a:p>
        </p:txBody>
      </p:sp>
      <p:cxnSp>
        <p:nvCxnSpPr>
          <p:cNvPr id="41" name="Straight Connector 40">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99779EF-D5B4-26AC-0CB1-164635204032}"/>
              </a:ext>
            </a:extLst>
          </p:cNvPr>
          <p:cNvSpPr txBox="1"/>
          <p:nvPr/>
        </p:nvSpPr>
        <p:spPr>
          <a:xfrm>
            <a:off x="1295400" y="2288833"/>
            <a:ext cx="4800600" cy="3711571"/>
          </a:xfrm>
          <a:prstGeom prst="rect">
            <a:avLst/>
          </a:prstGeom>
        </p:spPr>
        <p:txBody>
          <a:bodyPr vert="horz" lIns="91440" tIns="45720" rIns="91440" bIns="45720" rtlCol="0">
            <a:normAutofit/>
          </a:bodyPr>
          <a:lstStyle/>
          <a:p>
            <a:pPr indent="-228600" algn="just">
              <a:lnSpc>
                <a:spcPct val="90000"/>
              </a:lnSpc>
              <a:spcAft>
                <a:spcPts val="600"/>
              </a:spcAft>
              <a:buFont typeface="Arial" panose="020B0604020202020204" pitchFamily="34" charset="0"/>
              <a:buChar char="•"/>
            </a:pPr>
            <a:r>
              <a:rPr lang="en-US" sz="2000" dirty="0">
                <a:solidFill>
                  <a:schemeClr val="bg1"/>
                </a:solidFill>
              </a:rPr>
              <a:t>This model builds if linear regression model becomes overfitted then we use this to increase the efficiency of the model. By using linear regression, we will find cost function it means we will subtract the actual value with the predicted value and squares the outcome. Main aim to build this model is to get the value as zero So, to get this we will add the multiple of alpha and square of the slope. This will increase the efficiency.</a:t>
            </a:r>
          </a:p>
        </p:txBody>
      </p:sp>
      <p:pic>
        <p:nvPicPr>
          <p:cNvPr id="5" name="Picture 4" descr="A city with many buildings and roads&#10;&#10;Description automatically generated with medium confidence">
            <a:extLst>
              <a:ext uri="{FF2B5EF4-FFF2-40B4-BE49-F238E27FC236}">
                <a16:creationId xmlns:a16="http://schemas.microsoft.com/office/drawing/2014/main" id="{99B24AC3-C660-854E-24D4-3BBF5964B8B8}"/>
              </a:ext>
            </a:extLst>
          </p:cNvPr>
          <p:cNvPicPr>
            <a:picLocks noChangeAspect="1"/>
          </p:cNvPicPr>
          <p:nvPr/>
        </p:nvPicPr>
        <p:blipFill rotWithShape="1">
          <a:blip r:embed="rId2">
            <a:extLst>
              <a:ext uri="{28A0092B-C50C-407E-A947-70E740481C1C}">
                <a14:useLocalDpi xmlns:a14="http://schemas.microsoft.com/office/drawing/2010/main" val="0"/>
              </a:ext>
            </a:extLst>
          </a:blip>
          <a:srcRect t="22938" r="4327" b="1380"/>
          <a:stretch/>
        </p:blipFill>
        <p:spPr>
          <a:xfrm>
            <a:off x="8063175" y="3739695"/>
            <a:ext cx="3520051" cy="2784532"/>
          </a:xfrm>
          <a:prstGeom prst="rect">
            <a:avLst/>
          </a:prstGeom>
        </p:spPr>
      </p:pic>
      <p:sp>
        <p:nvSpPr>
          <p:cNvPr id="43" name="Rectangle 42">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creenshot of a computer&#10;&#10;Description automatically generated">
            <a:extLst>
              <a:ext uri="{FF2B5EF4-FFF2-40B4-BE49-F238E27FC236}">
                <a16:creationId xmlns:a16="http://schemas.microsoft.com/office/drawing/2014/main" id="{695DC4FD-D11F-9899-1789-E6E151D1E513}"/>
              </a:ext>
            </a:extLst>
          </p:cNvPr>
          <p:cNvPicPr>
            <a:picLocks noChangeAspect="1"/>
          </p:cNvPicPr>
          <p:nvPr/>
        </p:nvPicPr>
        <p:blipFill rotWithShape="1">
          <a:blip r:embed="rId3">
            <a:extLst>
              <a:ext uri="{28A0092B-C50C-407E-A947-70E740481C1C}">
                <a14:useLocalDpi xmlns:a14="http://schemas.microsoft.com/office/drawing/2010/main" val="0"/>
              </a:ext>
            </a:extLst>
          </a:blip>
          <a:srcRect l="42985" t="67961" r="31209" b="22107"/>
          <a:stretch/>
        </p:blipFill>
        <p:spPr>
          <a:xfrm>
            <a:off x="6489553" y="1332706"/>
            <a:ext cx="3880360" cy="800325"/>
          </a:xfrm>
          <a:prstGeom prst="rect">
            <a:avLst/>
          </a:prstGeom>
        </p:spPr>
      </p:pic>
    </p:spTree>
    <p:extLst>
      <p:ext uri="{BB962C8B-B14F-4D97-AF65-F5344CB8AC3E}">
        <p14:creationId xmlns:p14="http://schemas.microsoft.com/office/powerpoint/2010/main" val="37939189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37CF7C4-5653-898F-D8CC-2122CB11484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100000"/>
                    </a14:imgEffect>
                    <a14:imgEffect>
                      <a14:brightnessContrast bright="-100000"/>
                    </a14:imgEffect>
                  </a14:imgLayer>
                </a14:imgProps>
              </a:ext>
            </a:extLst>
          </a:blip>
          <a:stretch>
            <a:fillRect/>
          </a:stretch>
        </p:blipFill>
        <p:spPr>
          <a:xfrm>
            <a:off x="8528554" y="5563096"/>
            <a:ext cx="123834" cy="117701"/>
          </a:xfrm>
          <a:prstGeom prst="rect">
            <a:avLst/>
          </a:prstGeom>
        </p:spPr>
      </p:pic>
      <p:sp>
        <p:nvSpPr>
          <p:cNvPr id="39" name="Rectangle 38">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extBox 1">
            <a:extLst>
              <a:ext uri="{FF2B5EF4-FFF2-40B4-BE49-F238E27FC236}">
                <a16:creationId xmlns:a16="http://schemas.microsoft.com/office/drawing/2014/main" id="{FEB0DCCB-4620-6804-F6DE-71B7B6BAF22A}"/>
              </a:ext>
            </a:extLst>
          </p:cNvPr>
          <p:cNvSpPr txBox="1"/>
          <p:nvPr/>
        </p:nvSpPr>
        <p:spPr>
          <a:xfrm>
            <a:off x="1295400" y="669925"/>
            <a:ext cx="4800600" cy="132556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b="1" dirty="0">
                <a:solidFill>
                  <a:schemeClr val="bg1"/>
                </a:solidFill>
                <a:latin typeface="+mj-lt"/>
                <a:ea typeface="+mj-ea"/>
                <a:cs typeface="+mj-cs"/>
              </a:rPr>
              <a:t>3. Lasso Regression</a:t>
            </a:r>
          </a:p>
        </p:txBody>
      </p:sp>
      <p:cxnSp>
        <p:nvCxnSpPr>
          <p:cNvPr id="41" name="Straight Connector 40">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99779EF-D5B4-26AC-0CB1-164635204032}"/>
              </a:ext>
            </a:extLst>
          </p:cNvPr>
          <p:cNvSpPr txBox="1"/>
          <p:nvPr/>
        </p:nvSpPr>
        <p:spPr>
          <a:xfrm>
            <a:off x="1295400" y="2288833"/>
            <a:ext cx="4800600" cy="3711571"/>
          </a:xfrm>
          <a:prstGeom prst="rect">
            <a:avLst/>
          </a:prstGeom>
        </p:spPr>
        <p:txBody>
          <a:bodyPr vert="horz" lIns="91440" tIns="45720" rIns="91440" bIns="45720" rtlCol="0">
            <a:normAutofit/>
          </a:bodyPr>
          <a:lstStyle/>
          <a:p>
            <a:pPr indent="-228600" algn="just">
              <a:lnSpc>
                <a:spcPct val="90000"/>
              </a:lnSpc>
              <a:spcAft>
                <a:spcPts val="600"/>
              </a:spcAft>
              <a:buFont typeface="Arial" panose="020B0604020202020204" pitchFamily="34" charset="0"/>
              <a:buChar char="•"/>
            </a:pPr>
            <a:r>
              <a:rPr lang="en-US" sz="2000" dirty="0">
                <a:solidFill>
                  <a:schemeClr val="bg1"/>
                </a:solidFill>
              </a:rPr>
              <a:t>This model builds if linear regression model becomes overfitted then we use this to increase the efficiency of the model. By using linear regression, we will find cost function it means we will subtract the actual value with the predicted value and squares the outcome. Main aim to build this model is to get the value as zero So, to get this we will add the multiple of alpha and magnitude of the slope. This will increase the efficiency.</a:t>
            </a:r>
          </a:p>
        </p:txBody>
      </p:sp>
      <p:pic>
        <p:nvPicPr>
          <p:cNvPr id="5" name="Picture 4" descr="A city with many buildings and roads&#10;&#10;Description automatically generated with medium confidence">
            <a:extLst>
              <a:ext uri="{FF2B5EF4-FFF2-40B4-BE49-F238E27FC236}">
                <a16:creationId xmlns:a16="http://schemas.microsoft.com/office/drawing/2014/main" id="{99B24AC3-C660-854E-24D4-3BBF5964B8B8}"/>
              </a:ext>
            </a:extLst>
          </p:cNvPr>
          <p:cNvPicPr>
            <a:picLocks noChangeAspect="1"/>
          </p:cNvPicPr>
          <p:nvPr/>
        </p:nvPicPr>
        <p:blipFill rotWithShape="1">
          <a:blip r:embed="rId4">
            <a:extLst>
              <a:ext uri="{28A0092B-C50C-407E-A947-70E740481C1C}">
                <a14:useLocalDpi xmlns:a14="http://schemas.microsoft.com/office/drawing/2010/main" val="0"/>
              </a:ext>
            </a:extLst>
          </a:blip>
          <a:srcRect t="22938" r="4327" b="1380"/>
          <a:stretch/>
        </p:blipFill>
        <p:spPr>
          <a:xfrm>
            <a:off x="6669707" y="378160"/>
            <a:ext cx="3520051" cy="2784532"/>
          </a:xfrm>
          <a:prstGeom prst="rect">
            <a:avLst/>
          </a:prstGeom>
        </p:spPr>
      </p:pic>
      <p:sp>
        <p:nvSpPr>
          <p:cNvPr id="43" name="Rectangle 42">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10;&#10;Description automatically generated">
            <a:extLst>
              <a:ext uri="{FF2B5EF4-FFF2-40B4-BE49-F238E27FC236}">
                <a16:creationId xmlns:a16="http://schemas.microsoft.com/office/drawing/2014/main" id="{4F83E955-ECC3-A4A9-26C4-79E645FB4795}"/>
              </a:ext>
            </a:extLst>
          </p:cNvPr>
          <p:cNvPicPr>
            <a:picLocks noChangeAspect="1"/>
          </p:cNvPicPr>
          <p:nvPr/>
        </p:nvPicPr>
        <p:blipFill rotWithShape="1">
          <a:blip r:embed="rId5">
            <a:extLst>
              <a:ext uri="{28A0092B-C50C-407E-A947-70E740481C1C}">
                <a14:useLocalDpi xmlns:a14="http://schemas.microsoft.com/office/drawing/2010/main" val="0"/>
              </a:ext>
            </a:extLst>
          </a:blip>
          <a:srcRect l="40645" t="51748" r="32258" b="39278"/>
          <a:stretch/>
        </p:blipFill>
        <p:spPr>
          <a:xfrm>
            <a:off x="7955300" y="4800444"/>
            <a:ext cx="3735802" cy="663034"/>
          </a:xfrm>
          <a:prstGeom prst="rect">
            <a:avLst/>
          </a:prstGeom>
        </p:spPr>
      </p:pic>
    </p:spTree>
    <p:extLst>
      <p:ext uri="{BB962C8B-B14F-4D97-AF65-F5344CB8AC3E}">
        <p14:creationId xmlns:p14="http://schemas.microsoft.com/office/powerpoint/2010/main" val="27818353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extBox 1">
            <a:extLst>
              <a:ext uri="{FF2B5EF4-FFF2-40B4-BE49-F238E27FC236}">
                <a16:creationId xmlns:a16="http://schemas.microsoft.com/office/drawing/2014/main" id="{FEB0DCCB-4620-6804-F6DE-71B7B6BAF22A}"/>
              </a:ext>
            </a:extLst>
          </p:cNvPr>
          <p:cNvSpPr txBox="1"/>
          <p:nvPr/>
        </p:nvSpPr>
        <p:spPr>
          <a:xfrm>
            <a:off x="1295400" y="669925"/>
            <a:ext cx="4800600" cy="132556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b="1">
                <a:solidFill>
                  <a:schemeClr val="bg1"/>
                </a:solidFill>
                <a:latin typeface="+mj-lt"/>
                <a:ea typeface="+mj-ea"/>
                <a:cs typeface="+mj-cs"/>
              </a:rPr>
              <a:t>4. Linear support vector Regression</a:t>
            </a:r>
            <a:endParaRPr lang="en-US" sz="4400" b="1" dirty="0">
              <a:solidFill>
                <a:schemeClr val="bg1"/>
              </a:solidFill>
              <a:latin typeface="+mj-lt"/>
              <a:ea typeface="+mj-ea"/>
              <a:cs typeface="+mj-cs"/>
            </a:endParaRPr>
          </a:p>
        </p:txBody>
      </p:sp>
      <p:cxnSp>
        <p:nvCxnSpPr>
          <p:cNvPr id="41" name="Straight Connector 40">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F99779EF-D5B4-26AC-0CB1-164635204032}"/>
              </a:ext>
            </a:extLst>
          </p:cNvPr>
          <p:cNvSpPr txBox="1"/>
          <p:nvPr/>
        </p:nvSpPr>
        <p:spPr>
          <a:xfrm>
            <a:off x="1295400" y="2288833"/>
            <a:ext cx="4800600" cy="3711571"/>
          </a:xfrm>
          <a:prstGeom prst="rect">
            <a:avLst/>
          </a:prstGeom>
        </p:spPr>
        <p:txBody>
          <a:bodyPr vert="horz" lIns="91440" tIns="45720" rIns="91440" bIns="45720" rtlCol="0">
            <a:normAutofit/>
          </a:bodyPr>
          <a:lstStyle/>
          <a:p>
            <a:pPr indent="-228600" algn="just">
              <a:lnSpc>
                <a:spcPct val="90000"/>
              </a:lnSpc>
              <a:spcAft>
                <a:spcPts val="600"/>
              </a:spcAft>
              <a:buFont typeface="Arial" panose="020B0604020202020204" pitchFamily="34" charset="0"/>
              <a:buChar char="•"/>
            </a:pPr>
            <a:r>
              <a:rPr lang="en-US" sz="2000">
                <a:solidFill>
                  <a:schemeClr val="bg1"/>
                </a:solidFill>
              </a:rPr>
              <a:t>In SVM regression, the aim is to create a function f(x) that predicts the target variable y based on input characteristics. The hyperplane in SVM regression is defined as f(x)=⟨w,x⟩+b, where w represents the weight vector, x is the input feature vector, and b is the bias factor. The hyperplane aims to suit the data points as closely as possible while maximizing the margin. </a:t>
            </a:r>
            <a:endParaRPr lang="en-US" sz="2000" dirty="0">
              <a:solidFill>
                <a:schemeClr val="bg1"/>
              </a:solidFill>
            </a:endParaRPr>
          </a:p>
        </p:txBody>
      </p:sp>
      <p:pic>
        <p:nvPicPr>
          <p:cNvPr id="5" name="Picture 4" descr="A city with many buildings and roads&#10;&#10;Description automatically generated with medium confidence">
            <a:extLst>
              <a:ext uri="{FF2B5EF4-FFF2-40B4-BE49-F238E27FC236}">
                <a16:creationId xmlns:a16="http://schemas.microsoft.com/office/drawing/2014/main" id="{99B24AC3-C660-854E-24D4-3BBF5964B8B8}"/>
              </a:ext>
            </a:extLst>
          </p:cNvPr>
          <p:cNvPicPr>
            <a:picLocks noChangeAspect="1"/>
          </p:cNvPicPr>
          <p:nvPr/>
        </p:nvPicPr>
        <p:blipFill rotWithShape="1">
          <a:blip r:embed="rId2">
            <a:extLst>
              <a:ext uri="{28A0092B-C50C-407E-A947-70E740481C1C}">
                <a14:useLocalDpi xmlns:a14="http://schemas.microsoft.com/office/drawing/2010/main" val="0"/>
              </a:ext>
            </a:extLst>
          </a:blip>
          <a:srcRect t="22938" r="4327" b="1380"/>
          <a:stretch/>
        </p:blipFill>
        <p:spPr>
          <a:xfrm>
            <a:off x="8063175" y="3739695"/>
            <a:ext cx="3520051" cy="2784532"/>
          </a:xfrm>
          <a:prstGeom prst="rect">
            <a:avLst/>
          </a:prstGeom>
        </p:spPr>
      </p:pic>
      <p:sp>
        <p:nvSpPr>
          <p:cNvPr id="43" name="Rectangle 42">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3038758A-C8A8-C95D-7FA2-430A73D212AE}"/>
              </a:ext>
            </a:extLst>
          </p:cNvPr>
          <p:cNvPicPr>
            <a:picLocks noChangeAspect="1"/>
          </p:cNvPicPr>
          <p:nvPr/>
        </p:nvPicPr>
        <p:blipFill>
          <a:blip r:embed="rId3"/>
          <a:stretch>
            <a:fillRect/>
          </a:stretch>
        </p:blipFill>
        <p:spPr>
          <a:xfrm>
            <a:off x="6923692" y="340157"/>
            <a:ext cx="3012082" cy="2862900"/>
          </a:xfrm>
          <a:prstGeom prst="rect">
            <a:avLst/>
          </a:prstGeom>
        </p:spPr>
      </p:pic>
    </p:spTree>
    <p:extLst>
      <p:ext uri="{BB962C8B-B14F-4D97-AF65-F5344CB8AC3E}">
        <p14:creationId xmlns:p14="http://schemas.microsoft.com/office/powerpoint/2010/main" val="7825041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FEB0DCCB-4620-6804-F6DE-71B7B6BAF22A}"/>
              </a:ext>
            </a:extLst>
          </p:cNvPr>
          <p:cNvSpPr txBox="1"/>
          <p:nvPr/>
        </p:nvSpPr>
        <p:spPr>
          <a:xfrm>
            <a:off x="5956784" y="396117"/>
            <a:ext cx="5217172" cy="115885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b="1" kern="1200">
                <a:solidFill>
                  <a:schemeClr val="bg1"/>
                </a:solidFill>
                <a:latin typeface="+mj-lt"/>
                <a:ea typeface="+mj-ea"/>
                <a:cs typeface="+mj-cs"/>
              </a:rPr>
              <a:t>5. Random forest</a:t>
            </a:r>
          </a:p>
        </p:txBody>
      </p:sp>
      <p:grpSp>
        <p:nvGrpSpPr>
          <p:cNvPr id="52" name="Graphic 38">
            <a:extLst>
              <a:ext uri="{FF2B5EF4-FFF2-40B4-BE49-F238E27FC236}">
                <a16:creationId xmlns:a16="http://schemas.microsoft.com/office/drawing/2014/main" id="{9742E72B-7FDB-4BC3-84CE-9A86756476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6583" y="975545"/>
            <a:ext cx="1910252" cy="709660"/>
            <a:chOff x="2267504" y="2540250"/>
            <a:chExt cx="1990951" cy="739640"/>
          </a:xfrm>
          <a:solidFill>
            <a:schemeClr val="bg1"/>
          </a:solidFill>
        </p:grpSpPr>
        <p:sp>
          <p:nvSpPr>
            <p:cNvPr id="53" name="Freeform: Shape 52">
              <a:extLst>
                <a:ext uri="{FF2B5EF4-FFF2-40B4-BE49-F238E27FC236}">
                  <a16:creationId xmlns:a16="http://schemas.microsoft.com/office/drawing/2014/main" id="{9E41CB4E-1ACC-413B-9806-FF276C0F01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29B54E44-06C0-461C-A803-0F535321AD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sp>
        <p:nvSpPr>
          <p:cNvPr id="56" name="Oval 55">
            <a:extLst>
              <a:ext uri="{FF2B5EF4-FFF2-40B4-BE49-F238E27FC236}">
                <a16:creationId xmlns:a16="http://schemas.microsoft.com/office/drawing/2014/main" id="{09645E15-CD1B-4EAA-B2F2-D41E53CA4E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59" y="4752208"/>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8" name="Oval 57">
            <a:extLst>
              <a:ext uri="{FF2B5EF4-FFF2-40B4-BE49-F238E27FC236}">
                <a16:creationId xmlns:a16="http://schemas.microsoft.com/office/drawing/2014/main" id="{0C571069-A359-469A-98CD-9458DBAA0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59" y="4752208"/>
            <a:ext cx="365021" cy="36502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Picture 4" descr="A city with many buildings and roads&#10;&#10;Description automatically generated with medium confidence">
            <a:extLst>
              <a:ext uri="{FF2B5EF4-FFF2-40B4-BE49-F238E27FC236}">
                <a16:creationId xmlns:a16="http://schemas.microsoft.com/office/drawing/2014/main" id="{99B24AC3-C660-854E-24D4-3BBF5964B8B8}"/>
              </a:ext>
            </a:extLst>
          </p:cNvPr>
          <p:cNvPicPr>
            <a:picLocks noChangeAspect="1"/>
          </p:cNvPicPr>
          <p:nvPr/>
        </p:nvPicPr>
        <p:blipFill rotWithShape="1">
          <a:blip r:embed="rId2">
            <a:extLst>
              <a:ext uri="{28A0092B-C50C-407E-A947-70E740481C1C}">
                <a14:useLocalDpi xmlns:a14="http://schemas.microsoft.com/office/drawing/2010/main" val="0"/>
              </a:ext>
            </a:extLst>
          </a:blip>
          <a:srcRect t="22938" r="4327" b="1380"/>
          <a:stretch/>
        </p:blipFill>
        <p:spPr>
          <a:xfrm>
            <a:off x="1526293" y="2022894"/>
            <a:ext cx="3555043" cy="2812212"/>
          </a:xfrm>
          <a:prstGeom prst="rect">
            <a:avLst/>
          </a:prstGeom>
        </p:spPr>
      </p:pic>
      <p:grpSp>
        <p:nvGrpSpPr>
          <p:cNvPr id="60" name="Graphic 4">
            <a:extLst>
              <a:ext uri="{FF2B5EF4-FFF2-40B4-BE49-F238E27FC236}">
                <a16:creationId xmlns:a16="http://schemas.microsoft.com/office/drawing/2014/main" id="{A61BDD87-32CE-4DE2-AAE1-62C2F47938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09667" y="4903343"/>
            <a:ext cx="975169" cy="975171"/>
            <a:chOff x="5829300" y="3162300"/>
            <a:chExt cx="532256" cy="532257"/>
          </a:xfrm>
          <a:solidFill>
            <a:schemeClr val="bg1"/>
          </a:solidFill>
        </p:grpSpPr>
        <p:sp>
          <p:nvSpPr>
            <p:cNvPr id="61" name="Freeform: Shape 60">
              <a:extLst>
                <a:ext uri="{FF2B5EF4-FFF2-40B4-BE49-F238E27FC236}">
                  <a16:creationId xmlns:a16="http://schemas.microsoft.com/office/drawing/2014/main" id="{EF0F3645-6645-44FD-A4C7-06D41C0991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65458736-D4A2-40D4-9420-C40AEB2AB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768FA6A4-209B-443A-9CF2-FFDC90EC3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EEB0A6C9-E0F4-403E-8FB7-5FF4F1F646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DA5950E-75DA-4E34-99EB-898254870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6F609E6F-709D-42D6-8E54-91E37E2B1B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0C4707FB-9E68-4EBA-A4E0-4516F15061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A799771A-5CA8-4CCE-B4F5-FE8C20379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461D636C-9A38-466B-BD92-39795F493B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399F3BD6-49A2-4D64-A3C0-8EFCEF9D9D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4ABC753B-C028-4FCD-9D53-2BDBB2644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DA8F316F-3B46-4F37-AB8C-E69368303B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2636F8A8-BD35-4E0B-901B-1589A0534D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dirty="0"/>
            </a:p>
          </p:txBody>
        </p:sp>
      </p:grpSp>
      <p:sp>
        <p:nvSpPr>
          <p:cNvPr id="3" name="TextBox 2">
            <a:extLst>
              <a:ext uri="{FF2B5EF4-FFF2-40B4-BE49-F238E27FC236}">
                <a16:creationId xmlns:a16="http://schemas.microsoft.com/office/drawing/2014/main" id="{F99779EF-D5B4-26AC-0CB1-164635204032}"/>
              </a:ext>
            </a:extLst>
          </p:cNvPr>
          <p:cNvSpPr txBox="1"/>
          <p:nvPr/>
        </p:nvSpPr>
        <p:spPr>
          <a:xfrm>
            <a:off x="5956783" y="1747592"/>
            <a:ext cx="5217173" cy="4351338"/>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a:solidFill>
                  <a:schemeClr val="bg1"/>
                </a:solidFill>
              </a:rPr>
              <a:t>Random Forest regression is an ensemble learning approach that integrates the predictions of numerous decision trees to get a more accurate and stable result. During training, several decision trees are created from random subsets of the training data and features. Each tree is trained individually, and the final prediction is calculated by averaging the predictions of all individual trees (for regression tasks). This ensemble technique reduces overfitting and improves generalization performance. Furthermore, Random Forests incorporates unpredictability into the feature selection process, increasing the model's resilience and lowering the danger of overfitting.</a:t>
            </a:r>
          </a:p>
        </p:txBody>
      </p:sp>
    </p:spTree>
    <p:extLst>
      <p:ext uri="{BB962C8B-B14F-4D97-AF65-F5344CB8AC3E}">
        <p14:creationId xmlns:p14="http://schemas.microsoft.com/office/powerpoint/2010/main" val="42399955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Freeform: Shape 88">
            <a:extLst>
              <a:ext uri="{FF2B5EF4-FFF2-40B4-BE49-F238E27FC236}">
                <a16:creationId xmlns:a16="http://schemas.microsoft.com/office/drawing/2014/main" id="{F98F79A4-A6C7-4101-B1E9-27E05CB7C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TextBox 1">
            <a:extLst>
              <a:ext uri="{FF2B5EF4-FFF2-40B4-BE49-F238E27FC236}">
                <a16:creationId xmlns:a16="http://schemas.microsoft.com/office/drawing/2014/main" id="{FEB0DCCB-4620-6804-F6DE-71B7B6BAF22A}"/>
              </a:ext>
            </a:extLst>
          </p:cNvPr>
          <p:cNvSpPr txBox="1"/>
          <p:nvPr/>
        </p:nvSpPr>
        <p:spPr>
          <a:xfrm>
            <a:off x="2232252" y="633046"/>
            <a:ext cx="4463623" cy="131499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b="1">
                <a:solidFill>
                  <a:schemeClr val="bg1"/>
                </a:solidFill>
                <a:latin typeface="+mj-lt"/>
                <a:ea typeface="+mj-ea"/>
                <a:cs typeface="+mj-cs"/>
              </a:rPr>
              <a:t>5. XGBoost</a:t>
            </a:r>
          </a:p>
        </p:txBody>
      </p:sp>
      <p:sp>
        <p:nvSpPr>
          <p:cNvPr id="91" name="Freeform: Shape 90">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98" name="Freeform: Shape 97">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3" name="TextBox 2">
            <a:extLst>
              <a:ext uri="{FF2B5EF4-FFF2-40B4-BE49-F238E27FC236}">
                <a16:creationId xmlns:a16="http://schemas.microsoft.com/office/drawing/2014/main" id="{F99779EF-D5B4-26AC-0CB1-164635204032}"/>
              </a:ext>
            </a:extLst>
          </p:cNvPr>
          <p:cNvSpPr txBox="1"/>
          <p:nvPr/>
        </p:nvSpPr>
        <p:spPr>
          <a:xfrm>
            <a:off x="2232252" y="2125737"/>
            <a:ext cx="4463623" cy="4044463"/>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a:solidFill>
                  <a:schemeClr val="bg1"/>
                </a:solidFill>
              </a:rPr>
              <a:t>Extreme Gradient Boosting (XGBoost) is a well-known and strong machine learning technique that excels in regression and classification problems. It is part of the gradient boosting method family, which iteratively creates an ensemble of weak learners to minimize a given loss function. XGBoost begins by fitting an initial decision tree to the data and then adds additional trees in a sequential order to rectify mistakes caused by earlier models. Each new tree is trained using the residuals. </a:t>
            </a:r>
          </a:p>
        </p:txBody>
      </p:sp>
      <p:sp>
        <p:nvSpPr>
          <p:cNvPr id="86" name="Freeform: Shape 85">
            <a:extLst>
              <a:ext uri="{FF2B5EF4-FFF2-40B4-BE49-F238E27FC236}">
                <a16:creationId xmlns:a16="http://schemas.microsoft.com/office/drawing/2014/main" id="{83C8019B-3985-409B-9B87-494B974EE9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88" name="Freeform: Shape 87">
            <a:extLst>
              <a:ext uri="{FF2B5EF4-FFF2-40B4-BE49-F238E27FC236}">
                <a16:creationId xmlns:a16="http://schemas.microsoft.com/office/drawing/2014/main" id="{9E5C5460-229E-46C8-A712-CC3179854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0" name="Freeform: Shape 89">
            <a:extLst>
              <a:ext uri="{FF2B5EF4-FFF2-40B4-BE49-F238E27FC236}">
                <a16:creationId xmlns:a16="http://schemas.microsoft.com/office/drawing/2014/main" id="{B85A4DB3-61AA-49A1-85A9-B3397CD519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5" name="Picture 4" descr="A city with many buildings and roads&#10;&#10;Description automatically generated with medium confidence">
            <a:extLst>
              <a:ext uri="{FF2B5EF4-FFF2-40B4-BE49-F238E27FC236}">
                <a16:creationId xmlns:a16="http://schemas.microsoft.com/office/drawing/2014/main" id="{99B24AC3-C660-854E-24D4-3BBF5964B8B8}"/>
              </a:ext>
            </a:extLst>
          </p:cNvPr>
          <p:cNvPicPr>
            <a:picLocks noChangeAspect="1"/>
          </p:cNvPicPr>
          <p:nvPr/>
        </p:nvPicPr>
        <p:blipFill rotWithShape="1">
          <a:blip r:embed="rId2">
            <a:extLst>
              <a:ext uri="{28A0092B-C50C-407E-A947-70E740481C1C}">
                <a14:useLocalDpi xmlns:a14="http://schemas.microsoft.com/office/drawing/2010/main" val="0"/>
              </a:ext>
            </a:extLst>
          </a:blip>
          <a:srcRect r="-3" b="-3"/>
          <a:stretch/>
        </p:blipFill>
        <p:spPr>
          <a:xfrm>
            <a:off x="7020480" y="871280"/>
            <a:ext cx="4415738" cy="4415738"/>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p:spPr>
      </p:pic>
      <p:grpSp>
        <p:nvGrpSpPr>
          <p:cNvPr id="92"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93" name="Freeform: Shape 92">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2374246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E5093ECC-8BEB-4546-A80D-0B4887662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diagram of a computer flowchart&#10;&#10;Description automatically generated">
            <a:extLst>
              <a:ext uri="{FF2B5EF4-FFF2-40B4-BE49-F238E27FC236}">
                <a16:creationId xmlns:a16="http://schemas.microsoft.com/office/drawing/2014/main" id="{61D06668-80F1-6D7C-7B83-DC5DB7D66F52}"/>
              </a:ext>
            </a:extLst>
          </p:cNvPr>
          <p:cNvPicPr>
            <a:picLocks noChangeAspect="1"/>
          </p:cNvPicPr>
          <p:nvPr/>
        </p:nvPicPr>
        <p:blipFill rotWithShape="1">
          <a:blip r:embed="rId2">
            <a:extLst>
              <a:ext uri="{28A0092B-C50C-407E-A947-70E740481C1C}">
                <a14:useLocalDpi xmlns:a14="http://schemas.microsoft.com/office/drawing/2010/main" val="0"/>
              </a:ext>
            </a:extLst>
          </a:blip>
          <a:srcRect r="521"/>
          <a:stretch/>
        </p:blipFill>
        <p:spPr>
          <a:xfrm>
            <a:off x="524184" y="656514"/>
            <a:ext cx="11143631" cy="5544971"/>
          </a:xfrm>
          <a:prstGeom prst="rect">
            <a:avLst/>
          </a:prstGeom>
        </p:spPr>
      </p:pic>
      <p:sp>
        <p:nvSpPr>
          <p:cNvPr id="4" name="TextBox 3">
            <a:extLst>
              <a:ext uri="{FF2B5EF4-FFF2-40B4-BE49-F238E27FC236}">
                <a16:creationId xmlns:a16="http://schemas.microsoft.com/office/drawing/2014/main" id="{1217305D-2B12-1042-447D-7A6A293DAFC4}"/>
              </a:ext>
            </a:extLst>
          </p:cNvPr>
          <p:cNvSpPr txBox="1"/>
          <p:nvPr/>
        </p:nvSpPr>
        <p:spPr>
          <a:xfrm>
            <a:off x="3873911" y="0"/>
            <a:ext cx="4788309" cy="707886"/>
          </a:xfrm>
          <a:prstGeom prst="rect">
            <a:avLst/>
          </a:prstGeom>
          <a:noFill/>
        </p:spPr>
        <p:txBody>
          <a:bodyPr wrap="square" rtlCol="0">
            <a:spAutoFit/>
          </a:bodyPr>
          <a:lstStyle/>
          <a:p>
            <a:r>
              <a:rPr lang="en-IN" sz="4000" dirty="0">
                <a:solidFill>
                  <a:schemeClr val="bg1"/>
                </a:solidFill>
              </a:rPr>
              <a:t>System Architecture</a:t>
            </a:r>
          </a:p>
        </p:txBody>
      </p:sp>
    </p:spTree>
    <p:extLst>
      <p:ext uri="{BB962C8B-B14F-4D97-AF65-F5344CB8AC3E}">
        <p14:creationId xmlns:p14="http://schemas.microsoft.com/office/powerpoint/2010/main" val="9775298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2">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6ACCB4A-AC27-4ECB-9FC0-F3D81A0F1EAB}">
  <we:reference id="4b785c87-866c-4bad-85d8-5d1ae467ac9a" version="3.14.0.0" store="EXCatalog" storeType="EXCatalog"/>
  <we:alternateReferences>
    <we:reference id="WA104381909" version="3.14.0.0" store="en-US"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201B1D108BF9A408AA81796E955B9A2" ma:contentTypeVersion="16" ma:contentTypeDescription="Create a new document." ma:contentTypeScope="" ma:versionID="5bc93c7c37bfd22cfedcc2288a2dbc16">
  <xsd:schema xmlns:xsd="http://www.w3.org/2001/XMLSchema" xmlns:xs="http://www.w3.org/2001/XMLSchema" xmlns:p="http://schemas.microsoft.com/office/2006/metadata/properties" xmlns:ns3="44a0c0cc-37b0-4679-9234-86882c4111ed" xmlns:ns4="a203dc8b-5e21-4c8f-a717-1daa26f4039c" targetNamespace="http://schemas.microsoft.com/office/2006/metadata/properties" ma:root="true" ma:fieldsID="ac391c3a946a3a33bfc5e126eb435ae3" ns3:_="" ns4:_="">
    <xsd:import namespace="44a0c0cc-37b0-4679-9234-86882c4111ed"/>
    <xsd:import namespace="a203dc8b-5e21-4c8f-a717-1daa26f4039c"/>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element ref="ns4:MediaLengthInSeconds" minOccurs="0"/>
                <xsd:element ref="ns4:_activity" minOccurs="0"/>
                <xsd:element ref="ns4:MediaServiceObjectDetectorVersions" minOccurs="0"/>
                <xsd:element ref="ns4: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a0c0cc-37b0-4679-9234-86882c4111e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203dc8b-5e21-4c8f-a717-1daa26f4039c"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a203dc8b-5e21-4c8f-a717-1daa26f4039c" xsi:nil="true"/>
  </documentManagement>
</p:properties>
</file>

<file path=customXml/itemProps1.xml><?xml version="1.0" encoding="utf-8"?>
<ds:datastoreItem xmlns:ds="http://schemas.openxmlformats.org/officeDocument/2006/customXml" ds:itemID="{891E4E03-8A06-405E-9D56-FAC591BBACC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a0c0cc-37b0-4679-9234-86882c4111ed"/>
    <ds:schemaRef ds:uri="a203dc8b-5e21-4c8f-a717-1daa26f4039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8312F9E-2716-4AAB-BE56-D450E471EB35}">
  <ds:schemaRefs>
    <ds:schemaRef ds:uri="http://schemas.microsoft.com/sharepoint/v3/contenttype/forms"/>
  </ds:schemaRefs>
</ds:datastoreItem>
</file>

<file path=customXml/itemProps3.xml><?xml version="1.0" encoding="utf-8"?>
<ds:datastoreItem xmlns:ds="http://schemas.openxmlformats.org/officeDocument/2006/customXml" ds:itemID="{CCFE3C2D-7613-4A3D-8EA5-F77A4EF020CE}">
  <ds:schemaRefs>
    <ds:schemaRef ds:uri="44a0c0cc-37b0-4679-9234-86882c4111ed"/>
    <ds:schemaRef ds:uri="http://purl.org/dc/elements/1.1/"/>
    <ds:schemaRef ds:uri="http://schemas.microsoft.com/office/2006/metadata/properties"/>
    <ds:schemaRef ds:uri="http://schemas.microsoft.com/office/infopath/2007/PartnerControls"/>
    <ds:schemaRef ds:uri="http://www.w3.org/XML/1998/namespace"/>
    <ds:schemaRef ds:uri="http://schemas.microsoft.com/office/2006/documentManagement/types"/>
    <ds:schemaRef ds:uri="http://purl.org/dc/dcmitype/"/>
    <ds:schemaRef ds:uri="http://purl.org/dc/terms/"/>
    <ds:schemaRef ds:uri="http://schemas.openxmlformats.org/package/2006/metadata/core-properties"/>
    <ds:schemaRef ds:uri="a203dc8b-5e21-4c8f-a717-1daa26f4039c"/>
  </ds:schemaRefs>
</ds:datastoreItem>
</file>

<file path=docProps/app.xml><?xml version="1.0" encoding="utf-8"?>
<Properties xmlns="http://schemas.openxmlformats.org/officeDocument/2006/extended-properties" xmlns:vt="http://schemas.openxmlformats.org/officeDocument/2006/docPropsVTypes">
  <TotalTime>1687</TotalTime>
  <Words>1144</Words>
  <Application>Microsoft Office PowerPoint</Application>
  <PresentationFormat>Widescreen</PresentationFormat>
  <Paragraphs>46</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Aptos</vt:lpstr>
      <vt:lpstr>Aptos (Body)</vt:lpstr>
      <vt:lpstr>Aptos Display</vt:lpstr>
      <vt:lpstr>Arial</vt:lpstr>
      <vt:lpstr>Calibri</vt:lpstr>
      <vt:lpstr>Symbol</vt:lpstr>
      <vt:lpstr>Times New Roman</vt:lpstr>
      <vt:lpstr>1_Office Theme</vt:lpstr>
      <vt:lpstr>REALESTATE PREDICTOR: AI-DRIVEN REAL-TIME PROPERTY VALUATION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REALESTATE PREDICTOR: AI-DRIVEN REAL-TIME PROPERTY VALUATION</dc:title>
  <dc:creator>VALLURU MOHAMMAD RASHEED</dc:creator>
  <cp:lastModifiedBy>VALLURU MOHAMMAD RASHEED</cp:lastModifiedBy>
  <cp:revision>2</cp:revision>
  <dcterms:created xsi:type="dcterms:W3CDTF">2024-04-03T11:30:22Z</dcterms:created>
  <dcterms:modified xsi:type="dcterms:W3CDTF">2024-04-04T15:37:25Z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0x010100C201B1D108BF9A408AA81796E955B9A2</vt:lpwstr>
  </property>
</Properties>
</file>

<file path=docProps/thumbnail.jpeg>
</file>